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62"/>
    <p:restoredTop sz="94660"/>
  </p:normalViewPr>
  <p:slideViewPr>
    <p:cSldViewPr showGuides="1">
      <p:cViewPr varScale="1">
        <p:scale>
          <a:sx n="85" d="100"/>
          <a:sy n="85" d="100"/>
        </p:scale>
        <p:origin x="-15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white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40000"/>
          </a:blip>
          <a:stretch>
            <a:fillRect/>
          </a:stretch>
        </p:blipFill>
        <p:spPr>
          <a:xfrm>
            <a:off x="1" y="5214950"/>
            <a:ext cx="1472172" cy="16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740989"/>
          </a:xfrm>
        </p:spPr>
        <p:txBody>
          <a:bodyPr anchor="t"/>
          <a:lstStyle>
            <a:lvl1pPr marL="0" indent="0" algn="ctr">
              <a:buNone/>
              <a:defRPr lang="zh-CN" altLang="en-US" dirty="0"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kumimoji="0" lang="zh-CN" altLang="en-US" strike="noStrike" noProof="1" smtClean="0"/>
              <a:t>单击此处编辑母版副标题样式</a:t>
            </a:r>
            <a:endParaRPr kumimoji="0" 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00176"/>
            <a:ext cx="8229600" cy="4714907"/>
          </a:xfrm>
        </p:spPr>
        <p:txBody>
          <a:bodyPr vert="eaVert"/>
          <a:lstStyle/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6644" y="274638"/>
            <a:ext cx="1400156" cy="5940444"/>
          </a:xfrm>
        </p:spPr>
        <p:txBody>
          <a:bodyPr vert="eaVert"/>
          <a:lstStyle>
            <a:lvl1pPr algn="ctr">
              <a:defRPr>
                <a:effectLst>
                  <a:outerShdw dist="50800" dir="18900000" algn="tl" rotWithShape="0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58006" cy="5940444"/>
          </a:xfrm>
        </p:spPr>
        <p:txBody>
          <a:bodyPr vert="eaVert"/>
          <a:lstStyle/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 bwMode="white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30000"/>
          </a:blip>
          <a:stretch>
            <a:fillRect/>
          </a:stretch>
        </p:blipFill>
        <p:spPr>
          <a:xfrm>
            <a:off x="7480636" y="0"/>
            <a:ext cx="1663364" cy="23574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143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643182"/>
            <a:ext cx="7772400" cy="1500187"/>
          </a:xfrm>
        </p:spPr>
        <p:txBody>
          <a:bodyPr anchor="b"/>
          <a:lstStyle>
            <a:lvl1pPr marL="0" indent="0">
              <a:buNone/>
              <a:defRPr lang="zh-CN" altLang="en-US" sz="2800" smtClean="0">
                <a:effectLst/>
              </a:defRPr>
            </a:lvl1pPr>
            <a:lvl2pPr marL="457200" indent="0">
              <a:buNone/>
              <a:defRPr lang="zh-CN" altLang="en-US" sz="2400" smtClean="0">
                <a:effectLst/>
              </a:defRPr>
            </a:lvl2pPr>
            <a:lvl3pPr marL="914400" indent="0">
              <a:buNone/>
              <a:defRPr lang="zh-CN" altLang="en-US" sz="2000" smtClean="0">
                <a:effectLst/>
              </a:defRPr>
            </a:lvl3pPr>
            <a:lvl4pPr marL="1371600" indent="0">
              <a:buNone/>
              <a:defRPr lang="zh-CN" altLang="en-US" sz="1600" smtClean="0">
                <a:effectLst/>
              </a:defRPr>
            </a:lvl4pPr>
            <a:lvl5pPr marL="1828800" indent="0">
              <a:buNone/>
              <a:defRPr lang="zh-CN" altLang="en-US" sz="1400" dirty="0" smtClean="0"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fontAlgn="auto" latinLnBrk="0" hangingPunct="1"/>
            <a:r>
              <a:rPr kumimoji="0" lang="zh-CN" altLang="en-US" strike="noStrike" noProof="1" smtClean="0"/>
              <a:t>单击此处编辑母版文本样式</a:t>
            </a:r>
            <a:endParaRPr kumimoji="0" lang="zh-CN" altLang="en-US" strike="noStrike" noProof="1" smtClean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55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408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fontAlgn="auto" latinLnBrk="0" hangingPunct="1"/>
            <a:r>
              <a:rPr kumimoji="0" lang="zh-CN" altLang="en-US" strike="noStrike" noProof="1" smtClean="0"/>
              <a:t>单击此处编辑母版文本样式</a:t>
            </a:r>
            <a:endParaRPr kumimoji="0"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fontAlgn="auto" latinLnBrk="0" hangingPunct="1"/>
            <a:r>
              <a:rPr kumimoji="0" lang="zh-CN" altLang="en-US" strike="noStrike" noProof="1" smtClean="0"/>
              <a:t>单击此处编辑母版文本样式</a:t>
            </a:r>
            <a:endParaRPr kumimoji="0"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9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73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1175" y="5357826"/>
            <a:ext cx="8226225" cy="768028"/>
          </a:xfrm>
        </p:spPr>
        <p:txBody>
          <a:bodyPr anchor="ctr"/>
          <a:lstStyle>
            <a:lvl1pPr algn="ctr">
              <a:defRPr lang="zh-CN" altLang="en-US" sz="3600" b="0" kern="1200" spc="50" dirty="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428604"/>
            <a:ext cx="5111750" cy="4857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6" y="1357298"/>
            <a:ext cx="3008313" cy="3929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5298" y="214290"/>
            <a:ext cx="7448602" cy="781052"/>
          </a:xfrm>
        </p:spPr>
        <p:txBody>
          <a:bodyPr anchor="ctr"/>
          <a:lstStyle>
            <a:lvl1pPr algn="ctr" rtl="0">
              <a:spcBef>
                <a:spcPct val="0"/>
              </a:spcBef>
              <a:buNone/>
              <a:defRPr sz="3600" b="0" kern="1200" spc="5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1015" y="1000108"/>
            <a:ext cx="7452360" cy="5214974"/>
          </a:xfrm>
          <a:prstGeom prst="snip2DiagRect">
            <a:avLst>
              <a:gd name="adj1" fmla="val 0"/>
              <a:gd name="adj2" fmla="val 179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60000"/>
              <a:buFont typeface="Wingdings 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0" y="6243633"/>
            <a:ext cx="3180375" cy="614367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fontAlgn="auto" latinLnBrk="0" hangingPunct="1"/>
            <a:r>
              <a:rPr kumimoji="0" lang="zh-CN" altLang="en-US" strike="noStrike" noProof="1" smtClean="0"/>
              <a:t>单击此处编辑母版文本样式</a:t>
            </a:r>
            <a:endParaRPr kumimoji="0" lang="zh-CN" altLang="en-US" strike="noStrike" noProof="1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492875"/>
            <a:ext cx="16764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2286000" y="6492875"/>
            <a:ext cx="2643188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82625" y="5346700"/>
            <a:ext cx="871538" cy="871538"/>
          </a:xfrm>
          <a:prstGeom prst="rtTriangl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Goudy Old Style" pitchFamily="18" charset="0"/>
              </a:rPr>
            </a:fld>
            <a:endParaRPr lang="en-US" altLang="zh-CN" strike="noStrike" noProof="1" dirty="0">
              <a:latin typeface="Goudy Old Style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2"/>
      </p:bgRef>
    </p:bg>
    <p:spTree>
      <p:nvGrpSpPr>
        <p:cNvPr id="1" name=""/>
        <p:cNvGrpSpPr/>
        <p:nvPr/>
      </p:nvGrpSpPr>
      <p:grpSpPr/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5575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lstStyle>
            <a:lvl1pPr algn="r">
              <a:defRPr sz="12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zh-CN" altLang="en-US" sz="4400" b="0" kern="1200" spc="50" dirty="0">
          <a:ln w="12700">
            <a:noFill/>
            <a:prstDash val="solid"/>
          </a:ln>
          <a:solidFill>
            <a:schemeClr val="accent4"/>
          </a:solidFill>
          <a:effectLst>
            <a:outerShdw blurRad="38100" dist="20320" dir="27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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GIF"/><Relationship Id="rId2" Type="http://schemas.openxmlformats.org/officeDocument/2006/relationships/image" Target="../media/image6.wmf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8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7.wmf"/><Relationship Id="rId1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Text Box 2"/>
          <p:cNvSpPr txBox="1"/>
          <p:nvPr/>
        </p:nvSpPr>
        <p:spPr>
          <a:xfrm>
            <a:off x="838200" y="2819400"/>
            <a:ext cx="774319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dirty="0">
                <a:latin typeface="华文行楷" pitchFamily="2" charset="-122"/>
                <a:ea typeface="华文行楷" pitchFamily="2" charset="-122"/>
              </a:rPr>
              <a:t>30.3</a:t>
            </a:r>
            <a:r>
              <a:rPr lang="zh-CN" altLang="en-US" sz="4000" dirty="0">
                <a:latin typeface="华文行楷" pitchFamily="2" charset="-122"/>
                <a:ea typeface="华文行楷" pitchFamily="2" charset="-122"/>
              </a:rPr>
              <a:t>二次函数的图像和性质（</a:t>
            </a:r>
            <a:r>
              <a:rPr lang="en-US" altLang="zh-CN" sz="4000" dirty="0">
                <a:latin typeface="华文行楷" pitchFamily="2" charset="-122"/>
                <a:ea typeface="华文行楷" pitchFamily="2" charset="-122"/>
              </a:rPr>
              <a:t>2</a:t>
            </a:r>
            <a:r>
              <a:rPr lang="zh-CN" altLang="en-US" sz="4000" dirty="0">
                <a:latin typeface="华文行楷" pitchFamily="2" charset="-122"/>
                <a:ea typeface="华文行楷" pitchFamily="2" charset="-122"/>
              </a:rPr>
              <a:t>） </a:t>
            </a:r>
            <a:endParaRPr lang="zh-CN" altLang="en-US" sz="4000" dirty="0"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Text Box 4"/>
          <p:cNvSpPr txBox="1"/>
          <p:nvPr/>
        </p:nvSpPr>
        <p:spPr>
          <a:xfrm>
            <a:off x="457200" y="914400"/>
            <a:ext cx="8234363" cy="18002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我们已经能够画出二次函数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y=ax</a:t>
            </a:r>
            <a:r>
              <a:rPr lang="en-US" altLang="zh-CN" sz="2800" b="1" baseline="3000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的图像，由于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-2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2+1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=x</a:t>
            </a:r>
            <a:r>
              <a:rPr lang="en-US" altLang="zh-CN" sz="2800" b="1" i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800" b="1" baseline="300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x+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，所以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x-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baseline="3000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+1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是二次函数．下面我们探索怎样画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-2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baseline="3000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+1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的图像．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8" name="Text Box 5"/>
          <p:cNvSpPr txBox="1"/>
          <p:nvPr/>
        </p:nvSpPr>
        <p:spPr>
          <a:xfrm>
            <a:off x="1905000" y="230188"/>
            <a:ext cx="2724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试着做做：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14339" name="Text Box 6"/>
          <p:cNvSpPr txBox="1"/>
          <p:nvPr/>
        </p:nvSpPr>
        <p:spPr>
          <a:xfrm>
            <a:off x="533400" y="2819400"/>
            <a:ext cx="58070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画出二次函数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y=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x-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+1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的图像．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9" name="Text Box 7"/>
          <p:cNvSpPr txBox="1"/>
          <p:nvPr/>
        </p:nvSpPr>
        <p:spPr>
          <a:xfrm>
            <a:off x="457200" y="3276600"/>
            <a:ext cx="2995613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⑴ 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完成下表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6390" name="表格 16389"/>
          <p:cNvGraphicFramePr/>
          <p:nvPr/>
        </p:nvGraphicFramePr>
        <p:xfrm>
          <a:off x="533400" y="3963988"/>
          <a:ext cx="5257800" cy="793750"/>
        </p:xfrm>
        <a:graphic>
          <a:graphicData uri="http://schemas.openxmlformats.org/drawingml/2006/table">
            <a:tbl>
              <a:tblPr/>
              <a:tblGrid>
                <a:gridCol w="1722438"/>
                <a:gridCol w="563562"/>
                <a:gridCol w="533400"/>
                <a:gridCol w="533400"/>
                <a:gridCol w="457200"/>
                <a:gridCol w="533400"/>
                <a:gridCol w="457200"/>
                <a:gridCol w="457200"/>
              </a:tblGrid>
              <a:tr h="3968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i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x</a:t>
                      </a:r>
                      <a:endParaRPr lang="en-US" altLang="zh-CN" sz="2000" b="1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i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y=</a:t>
                      </a:r>
                      <a:r>
                        <a:rPr lang="zh-CN" altLang="en-US"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2000" b="1" i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-2</a:t>
                      </a:r>
                      <a:r>
                        <a:rPr lang="zh-CN" altLang="en-US"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2000" b="1" baseline="30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+1</a:t>
                      </a:r>
                      <a:endParaRPr lang="en-US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3113" name="Text Box 41"/>
          <p:cNvSpPr txBox="1"/>
          <p:nvPr/>
        </p:nvSpPr>
        <p:spPr>
          <a:xfrm>
            <a:off x="468313" y="4889500"/>
            <a:ext cx="17049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⑵ 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描点．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14" name="Text Box 42"/>
          <p:cNvSpPr txBox="1"/>
          <p:nvPr/>
        </p:nvSpPr>
        <p:spPr>
          <a:xfrm>
            <a:off x="468313" y="5465763"/>
            <a:ext cx="134937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⑶ 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连线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72" name="Picture 50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549275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23" name="Rectangle 51"/>
          <p:cNvSpPr/>
          <p:nvPr/>
        </p:nvSpPr>
        <p:spPr>
          <a:xfrm>
            <a:off x="2406650" y="4010025"/>
            <a:ext cx="40957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-1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24" name="Rectangle 52"/>
          <p:cNvSpPr/>
          <p:nvPr/>
        </p:nvSpPr>
        <p:spPr>
          <a:xfrm>
            <a:off x="2919413" y="4003675"/>
            <a:ext cx="325437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25" name="Rectangle 53"/>
          <p:cNvSpPr/>
          <p:nvPr/>
        </p:nvSpPr>
        <p:spPr>
          <a:xfrm>
            <a:off x="3352800" y="4010025"/>
            <a:ext cx="32543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26" name="Rectangle 54"/>
          <p:cNvSpPr/>
          <p:nvPr/>
        </p:nvSpPr>
        <p:spPr>
          <a:xfrm>
            <a:off x="3941763" y="4010025"/>
            <a:ext cx="325437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27" name="Rectangle 55"/>
          <p:cNvSpPr/>
          <p:nvPr/>
        </p:nvSpPr>
        <p:spPr>
          <a:xfrm>
            <a:off x="4367213" y="4010025"/>
            <a:ext cx="325437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28" name="Rectangle 56"/>
          <p:cNvSpPr/>
          <p:nvPr/>
        </p:nvSpPr>
        <p:spPr>
          <a:xfrm>
            <a:off x="4953000" y="4010025"/>
            <a:ext cx="32543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29" name="Rectangle 57"/>
          <p:cNvSpPr/>
          <p:nvPr/>
        </p:nvSpPr>
        <p:spPr>
          <a:xfrm>
            <a:off x="5395913" y="4010025"/>
            <a:ext cx="325437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30" name="Rectangle 58"/>
          <p:cNvSpPr/>
          <p:nvPr/>
        </p:nvSpPr>
        <p:spPr>
          <a:xfrm>
            <a:off x="2333625" y="4370388"/>
            <a:ext cx="4667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31" name="Rectangle 59"/>
          <p:cNvSpPr/>
          <p:nvPr/>
        </p:nvSpPr>
        <p:spPr>
          <a:xfrm>
            <a:off x="2895600" y="4370388"/>
            <a:ext cx="32543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32" name="Rectangle 60"/>
          <p:cNvSpPr/>
          <p:nvPr/>
        </p:nvSpPr>
        <p:spPr>
          <a:xfrm>
            <a:off x="3413125" y="4370388"/>
            <a:ext cx="32543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33" name="Rectangle 61"/>
          <p:cNvSpPr/>
          <p:nvPr/>
        </p:nvSpPr>
        <p:spPr>
          <a:xfrm>
            <a:off x="3919538" y="4370388"/>
            <a:ext cx="325437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34" name="Rectangle 62"/>
          <p:cNvSpPr/>
          <p:nvPr/>
        </p:nvSpPr>
        <p:spPr>
          <a:xfrm>
            <a:off x="4343400" y="4403725"/>
            <a:ext cx="32543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35" name="Rectangle 63"/>
          <p:cNvSpPr/>
          <p:nvPr/>
        </p:nvSpPr>
        <p:spPr>
          <a:xfrm>
            <a:off x="4953000" y="4370388"/>
            <a:ext cx="32543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36" name="Rectangle 64"/>
          <p:cNvSpPr/>
          <p:nvPr/>
        </p:nvSpPr>
        <p:spPr>
          <a:xfrm>
            <a:off x="5324475" y="4370388"/>
            <a:ext cx="4667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124"/>
          <p:cNvGrpSpPr/>
          <p:nvPr/>
        </p:nvGrpSpPr>
        <p:grpSpPr>
          <a:xfrm>
            <a:off x="5867400" y="3284538"/>
            <a:ext cx="3527425" cy="3168650"/>
            <a:chOff x="2835" y="2251"/>
            <a:chExt cx="2222" cy="1996"/>
          </a:xfrm>
        </p:grpSpPr>
        <p:sp>
          <p:nvSpPr>
            <p:cNvPr id="14388" name="Text Box 66"/>
            <p:cNvSpPr txBox="1"/>
            <p:nvPr/>
          </p:nvSpPr>
          <p:spPr>
            <a:xfrm>
              <a:off x="4082" y="3756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3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89" name="Text Box 67"/>
            <p:cNvSpPr txBox="1"/>
            <p:nvPr/>
          </p:nvSpPr>
          <p:spPr>
            <a:xfrm>
              <a:off x="3733" y="3748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1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90" name="Line 68"/>
            <p:cNvSpPr/>
            <p:nvPr/>
          </p:nvSpPr>
          <p:spPr>
            <a:xfrm>
              <a:off x="2835" y="3748"/>
              <a:ext cx="222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4391" name="Line 69"/>
            <p:cNvSpPr/>
            <p:nvPr/>
          </p:nvSpPr>
          <p:spPr>
            <a:xfrm flipH="1" flipV="1">
              <a:off x="3651" y="2251"/>
              <a:ext cx="1" cy="199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4392" name="Line 70"/>
            <p:cNvSpPr/>
            <p:nvPr/>
          </p:nvSpPr>
          <p:spPr>
            <a:xfrm>
              <a:off x="3288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93" name="Line 71"/>
            <p:cNvSpPr/>
            <p:nvPr/>
          </p:nvSpPr>
          <p:spPr>
            <a:xfrm>
              <a:off x="3469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94" name="Line 72"/>
            <p:cNvSpPr/>
            <p:nvPr/>
          </p:nvSpPr>
          <p:spPr>
            <a:xfrm>
              <a:off x="3651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95" name="Line 73"/>
            <p:cNvSpPr/>
            <p:nvPr/>
          </p:nvSpPr>
          <p:spPr>
            <a:xfrm>
              <a:off x="3832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96" name="Line 74"/>
            <p:cNvSpPr/>
            <p:nvPr/>
          </p:nvSpPr>
          <p:spPr>
            <a:xfrm>
              <a:off x="4013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97" name="Text Box 75"/>
            <p:cNvSpPr txBox="1"/>
            <p:nvPr/>
          </p:nvSpPr>
          <p:spPr>
            <a:xfrm>
              <a:off x="3901" y="3756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98" name="Text Box 76"/>
            <p:cNvSpPr txBox="1"/>
            <p:nvPr/>
          </p:nvSpPr>
          <p:spPr>
            <a:xfrm>
              <a:off x="4245" y="3756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99" name="Line 77"/>
            <p:cNvSpPr/>
            <p:nvPr/>
          </p:nvSpPr>
          <p:spPr>
            <a:xfrm rot="-5400000">
              <a:off x="3854" y="372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00" name="Line 78"/>
            <p:cNvSpPr/>
            <p:nvPr/>
          </p:nvSpPr>
          <p:spPr>
            <a:xfrm rot="-5400000">
              <a:off x="3854" y="3452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01" name="Line 79"/>
            <p:cNvSpPr/>
            <p:nvPr/>
          </p:nvSpPr>
          <p:spPr>
            <a:xfrm rot="-5400000">
              <a:off x="3854" y="3180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02" name="Line 80"/>
            <p:cNvSpPr/>
            <p:nvPr/>
          </p:nvSpPr>
          <p:spPr>
            <a:xfrm rot="-5400000">
              <a:off x="3854" y="2908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03" name="Line 81"/>
            <p:cNvSpPr/>
            <p:nvPr/>
          </p:nvSpPr>
          <p:spPr>
            <a:xfrm rot="-5400000">
              <a:off x="3854" y="263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04" name="Line 82"/>
            <p:cNvSpPr/>
            <p:nvPr/>
          </p:nvSpPr>
          <p:spPr>
            <a:xfrm rot="-5400000">
              <a:off x="3854" y="236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05" name="Line 83"/>
            <p:cNvSpPr/>
            <p:nvPr/>
          </p:nvSpPr>
          <p:spPr>
            <a:xfrm>
              <a:off x="3107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06" name="Line 84"/>
            <p:cNvSpPr/>
            <p:nvPr/>
          </p:nvSpPr>
          <p:spPr>
            <a:xfrm>
              <a:off x="4195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07" name="Line 85"/>
            <p:cNvSpPr/>
            <p:nvPr/>
          </p:nvSpPr>
          <p:spPr>
            <a:xfrm>
              <a:off x="4377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08" name="Line 86"/>
            <p:cNvSpPr/>
            <p:nvPr/>
          </p:nvSpPr>
          <p:spPr>
            <a:xfrm>
              <a:off x="4558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09" name="Line 87"/>
            <p:cNvSpPr/>
            <p:nvPr/>
          </p:nvSpPr>
          <p:spPr>
            <a:xfrm rot="-5400000">
              <a:off x="3854" y="331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10" name="Line 88"/>
            <p:cNvSpPr/>
            <p:nvPr/>
          </p:nvSpPr>
          <p:spPr>
            <a:xfrm rot="-5400000">
              <a:off x="3854" y="304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11" name="Line 89"/>
            <p:cNvSpPr/>
            <p:nvPr/>
          </p:nvSpPr>
          <p:spPr>
            <a:xfrm rot="-5400000">
              <a:off x="3854" y="2771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12" name="Line 90"/>
            <p:cNvSpPr/>
            <p:nvPr/>
          </p:nvSpPr>
          <p:spPr>
            <a:xfrm rot="-5400000">
              <a:off x="3854" y="2499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413" name="Line 91"/>
            <p:cNvSpPr/>
            <p:nvPr/>
          </p:nvSpPr>
          <p:spPr>
            <a:xfrm flipV="1">
              <a:off x="3107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14" name="Line 92"/>
            <p:cNvSpPr/>
            <p:nvPr/>
          </p:nvSpPr>
          <p:spPr>
            <a:xfrm flipV="1">
              <a:off x="3288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15" name="Line 93"/>
            <p:cNvSpPr/>
            <p:nvPr/>
          </p:nvSpPr>
          <p:spPr>
            <a:xfrm flipV="1">
              <a:off x="3470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16" name="Line 94"/>
            <p:cNvSpPr/>
            <p:nvPr/>
          </p:nvSpPr>
          <p:spPr>
            <a:xfrm flipV="1">
              <a:off x="3833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17" name="Line 95"/>
            <p:cNvSpPr/>
            <p:nvPr/>
          </p:nvSpPr>
          <p:spPr>
            <a:xfrm flipV="1">
              <a:off x="4014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18" name="Line 96"/>
            <p:cNvSpPr/>
            <p:nvPr/>
          </p:nvSpPr>
          <p:spPr>
            <a:xfrm flipV="1">
              <a:off x="4195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19" name="Line 97"/>
            <p:cNvSpPr/>
            <p:nvPr/>
          </p:nvSpPr>
          <p:spPr>
            <a:xfrm flipV="1">
              <a:off x="4377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20" name="Line 98"/>
            <p:cNvSpPr/>
            <p:nvPr/>
          </p:nvSpPr>
          <p:spPr>
            <a:xfrm flipV="1">
              <a:off x="4558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21" name="Line 99"/>
            <p:cNvSpPr/>
            <p:nvPr/>
          </p:nvSpPr>
          <p:spPr>
            <a:xfrm>
              <a:off x="3107" y="347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22" name="Line 100"/>
            <p:cNvSpPr/>
            <p:nvPr/>
          </p:nvSpPr>
          <p:spPr>
            <a:xfrm>
              <a:off x="3107" y="333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23" name="Line 101"/>
            <p:cNvSpPr/>
            <p:nvPr/>
          </p:nvSpPr>
          <p:spPr>
            <a:xfrm>
              <a:off x="3107" y="320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24" name="Line 102"/>
            <p:cNvSpPr/>
            <p:nvPr/>
          </p:nvSpPr>
          <p:spPr>
            <a:xfrm>
              <a:off x="3107" y="306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25" name="Line 103"/>
            <p:cNvSpPr/>
            <p:nvPr/>
          </p:nvSpPr>
          <p:spPr>
            <a:xfrm>
              <a:off x="3107" y="2931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26" name="Line 104"/>
            <p:cNvSpPr/>
            <p:nvPr/>
          </p:nvSpPr>
          <p:spPr>
            <a:xfrm>
              <a:off x="3107" y="279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27" name="Line 105"/>
            <p:cNvSpPr/>
            <p:nvPr/>
          </p:nvSpPr>
          <p:spPr>
            <a:xfrm>
              <a:off x="3107" y="265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28" name="Line 106"/>
            <p:cNvSpPr/>
            <p:nvPr/>
          </p:nvSpPr>
          <p:spPr>
            <a:xfrm>
              <a:off x="3107" y="252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29" name="Line 107"/>
            <p:cNvSpPr/>
            <p:nvPr/>
          </p:nvSpPr>
          <p:spPr>
            <a:xfrm>
              <a:off x="3107" y="238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30" name="Text Box 108"/>
            <p:cNvSpPr txBox="1"/>
            <p:nvPr/>
          </p:nvSpPr>
          <p:spPr>
            <a:xfrm>
              <a:off x="3359" y="3748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31" name="Text Box 109"/>
            <p:cNvSpPr txBox="1"/>
            <p:nvPr/>
          </p:nvSpPr>
          <p:spPr>
            <a:xfrm>
              <a:off x="3178" y="3748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32" name="Text Box 112"/>
            <p:cNvSpPr txBox="1"/>
            <p:nvPr/>
          </p:nvSpPr>
          <p:spPr>
            <a:xfrm>
              <a:off x="3656" y="3257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3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33" name="Text Box 113"/>
            <p:cNvSpPr txBox="1"/>
            <p:nvPr/>
          </p:nvSpPr>
          <p:spPr>
            <a:xfrm>
              <a:off x="3651" y="3521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1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34" name="Text Box 114"/>
            <p:cNvSpPr txBox="1"/>
            <p:nvPr/>
          </p:nvSpPr>
          <p:spPr>
            <a:xfrm>
              <a:off x="3656" y="3393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35" name="Text Box 115"/>
            <p:cNvSpPr txBox="1"/>
            <p:nvPr/>
          </p:nvSpPr>
          <p:spPr>
            <a:xfrm>
              <a:off x="3656" y="3121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36" name="Text Box 116"/>
            <p:cNvSpPr txBox="1"/>
            <p:nvPr/>
          </p:nvSpPr>
          <p:spPr>
            <a:xfrm>
              <a:off x="3664" y="2985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37" name="Text Box 117"/>
            <p:cNvSpPr txBox="1"/>
            <p:nvPr/>
          </p:nvSpPr>
          <p:spPr>
            <a:xfrm>
              <a:off x="3664" y="2849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6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38" name="Text Box 118"/>
            <p:cNvSpPr txBox="1"/>
            <p:nvPr/>
          </p:nvSpPr>
          <p:spPr>
            <a:xfrm>
              <a:off x="3664" y="2713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7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39" name="Text Box 119"/>
            <p:cNvSpPr txBox="1"/>
            <p:nvPr/>
          </p:nvSpPr>
          <p:spPr>
            <a:xfrm>
              <a:off x="3664" y="2577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8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40" name="Text Box 120"/>
            <p:cNvSpPr txBox="1"/>
            <p:nvPr/>
          </p:nvSpPr>
          <p:spPr>
            <a:xfrm>
              <a:off x="3664" y="2441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9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41" name="Line 121"/>
            <p:cNvSpPr/>
            <p:nvPr/>
          </p:nvSpPr>
          <p:spPr>
            <a:xfrm>
              <a:off x="3107" y="3612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4442" name="Text Box 122"/>
            <p:cNvSpPr txBox="1"/>
            <p:nvPr/>
          </p:nvSpPr>
          <p:spPr>
            <a:xfrm>
              <a:off x="3651" y="2305"/>
              <a:ext cx="222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10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43" name="Text Box 123"/>
            <p:cNvSpPr txBox="1"/>
            <p:nvPr/>
          </p:nvSpPr>
          <p:spPr>
            <a:xfrm>
              <a:off x="4468" y="3756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197" name="Oval 125"/>
          <p:cNvSpPr/>
          <p:nvPr/>
        </p:nvSpPr>
        <p:spPr>
          <a:xfrm flipH="1" flipV="1">
            <a:off x="6440488" y="3905250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98" name="Oval 126"/>
          <p:cNvSpPr/>
          <p:nvPr/>
        </p:nvSpPr>
        <p:spPr>
          <a:xfrm flipH="1" flipV="1">
            <a:off x="6759575" y="4975225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99" name="Oval 127"/>
          <p:cNvSpPr/>
          <p:nvPr/>
        </p:nvSpPr>
        <p:spPr>
          <a:xfrm flipH="1" flipV="1">
            <a:off x="7011988" y="5659438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00" name="Oval 128"/>
          <p:cNvSpPr/>
          <p:nvPr/>
        </p:nvSpPr>
        <p:spPr>
          <a:xfrm flipH="1" flipV="1">
            <a:off x="7299325" y="5876925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01" name="Oval 129"/>
          <p:cNvSpPr/>
          <p:nvPr/>
        </p:nvSpPr>
        <p:spPr>
          <a:xfrm flipH="1" flipV="1">
            <a:off x="7586663" y="5659438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02" name="Oval 130"/>
          <p:cNvSpPr/>
          <p:nvPr/>
        </p:nvSpPr>
        <p:spPr>
          <a:xfrm flipH="1" flipV="1">
            <a:off x="7912100" y="4975225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03" name="Oval 131"/>
          <p:cNvSpPr/>
          <p:nvPr/>
        </p:nvSpPr>
        <p:spPr>
          <a:xfrm flipH="1" flipV="1">
            <a:off x="8178800" y="3895725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07" name="Freeform 135"/>
          <p:cNvSpPr/>
          <p:nvPr/>
        </p:nvSpPr>
        <p:spPr>
          <a:xfrm>
            <a:off x="6399213" y="3644900"/>
            <a:ext cx="936625" cy="2233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182"/>
              </a:cxn>
              <a:cxn ang="0">
                <a:pos x="227" y="862"/>
              </a:cxn>
              <a:cxn ang="0">
                <a:pos x="409" y="1316"/>
              </a:cxn>
              <a:cxn ang="0">
                <a:pos x="590" y="1406"/>
              </a:cxn>
            </a:cxnLst>
            <a:pathLst>
              <a:path w="590" h="1407">
                <a:moveTo>
                  <a:pt x="0" y="0"/>
                </a:moveTo>
                <a:cubicBezTo>
                  <a:pt x="4" y="19"/>
                  <a:pt x="8" y="38"/>
                  <a:pt x="46" y="182"/>
                </a:cubicBezTo>
                <a:cubicBezTo>
                  <a:pt x="84" y="326"/>
                  <a:pt x="167" y="673"/>
                  <a:pt x="227" y="862"/>
                </a:cubicBezTo>
                <a:cubicBezTo>
                  <a:pt x="287" y="1051"/>
                  <a:pt x="349" y="1225"/>
                  <a:pt x="409" y="1316"/>
                </a:cubicBezTo>
                <a:cubicBezTo>
                  <a:pt x="469" y="1407"/>
                  <a:pt x="529" y="1406"/>
                  <a:pt x="590" y="1406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08" name="Freeform 136"/>
          <p:cNvSpPr/>
          <p:nvPr/>
        </p:nvSpPr>
        <p:spPr>
          <a:xfrm>
            <a:off x="7335838" y="3716338"/>
            <a:ext cx="936625" cy="2160587"/>
          </a:xfrm>
          <a:custGeom>
            <a:avLst/>
            <a:gdLst/>
            <a:ahLst/>
            <a:cxnLst>
              <a:cxn ang="0">
                <a:pos x="590" y="0"/>
              </a:cxn>
              <a:cxn ang="0">
                <a:pos x="544" y="137"/>
              </a:cxn>
              <a:cxn ang="0">
                <a:pos x="363" y="817"/>
              </a:cxn>
              <a:cxn ang="0">
                <a:pos x="181" y="1225"/>
              </a:cxn>
              <a:cxn ang="0">
                <a:pos x="0" y="1361"/>
              </a:cxn>
            </a:cxnLst>
            <a:pathLst>
              <a:path w="590" h="1361">
                <a:moveTo>
                  <a:pt x="590" y="0"/>
                </a:moveTo>
                <a:cubicBezTo>
                  <a:pt x="586" y="0"/>
                  <a:pt x="582" y="1"/>
                  <a:pt x="544" y="137"/>
                </a:cubicBezTo>
                <a:cubicBezTo>
                  <a:pt x="506" y="273"/>
                  <a:pt x="424" y="636"/>
                  <a:pt x="363" y="817"/>
                </a:cubicBezTo>
                <a:cubicBezTo>
                  <a:pt x="302" y="998"/>
                  <a:pt x="241" y="1134"/>
                  <a:pt x="181" y="1225"/>
                </a:cubicBezTo>
                <a:cubicBezTo>
                  <a:pt x="121" y="1316"/>
                  <a:pt x="60" y="1338"/>
                  <a:pt x="0" y="1361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3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3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3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  <p:bldP spid="3113" grpId="0"/>
      <p:bldP spid="3114" grpId="0"/>
      <p:bldP spid="3123" grpId="0"/>
      <p:bldP spid="3124" grpId="0"/>
      <p:bldP spid="3125" grpId="0"/>
      <p:bldP spid="3126" grpId="0"/>
      <p:bldP spid="3127" grpId="0"/>
      <p:bldP spid="3128" grpId="0"/>
      <p:bldP spid="3129" grpId="0"/>
      <p:bldP spid="3130" grpId="0"/>
      <p:bldP spid="3131" grpId="0"/>
      <p:bldP spid="3132" grpId="0"/>
      <p:bldP spid="3133" grpId="0"/>
      <p:bldP spid="3134" grpId="0"/>
      <p:bldP spid="3135" grpId="0"/>
      <p:bldP spid="3136" grpId="0"/>
      <p:bldP spid="3197" grpId="0" animBg="1"/>
      <p:bldP spid="3198" grpId="0" animBg="1"/>
      <p:bldP spid="3199" grpId="0" animBg="1"/>
      <p:bldP spid="3200" grpId="0" animBg="1"/>
      <p:bldP spid="3201" grpId="0" animBg="1"/>
      <p:bldP spid="3202" grpId="0" animBg="1"/>
      <p:bldP spid="3203" grpId="0" animBg="1"/>
      <p:bldP spid="3207" grpId="0" animBg="1"/>
      <p:bldP spid="320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Text Box 4"/>
          <p:cNvSpPr txBox="1"/>
          <p:nvPr/>
        </p:nvSpPr>
        <p:spPr>
          <a:xfrm>
            <a:off x="1568450" y="476250"/>
            <a:ext cx="2724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大家谈谈：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4101" name="Text Box 5"/>
          <p:cNvSpPr txBox="1"/>
          <p:nvPr/>
        </p:nvSpPr>
        <p:spPr>
          <a:xfrm>
            <a:off x="685800" y="1154113"/>
            <a:ext cx="7499350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1. 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观察画出的图像，你认为它是轴对称图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形吗？若是，请说出它的对称轴．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2" name="Text Box 6"/>
          <p:cNvSpPr txBox="1"/>
          <p:nvPr/>
        </p:nvSpPr>
        <p:spPr>
          <a:xfrm>
            <a:off x="715963" y="2678113"/>
            <a:ext cx="79057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2. 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怎样列表才能保证描出的点具有对称性？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3" name="Text Box 7"/>
          <p:cNvSpPr txBox="1"/>
          <p:nvPr/>
        </p:nvSpPr>
        <p:spPr>
          <a:xfrm>
            <a:off x="684213" y="3668713"/>
            <a:ext cx="7499350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3. 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这个图像有最高点（或最低点）吗？若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有，它的坐标是多少？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4" name="Text Box 8"/>
          <p:cNvSpPr txBox="1"/>
          <p:nvPr/>
        </p:nvSpPr>
        <p:spPr>
          <a:xfrm>
            <a:off x="684213" y="5157788"/>
            <a:ext cx="7316787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4. 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对于二次函数</a:t>
            </a:r>
            <a:r>
              <a:rPr lang="en-US" altLang="zh-CN" sz="32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32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－（</a:t>
            </a:r>
            <a:r>
              <a:rPr lang="en-US" altLang="zh-CN" sz="32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32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，就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上述三个问题谈谈你的想法．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66" name="Picture 9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6" name="Text Box 10"/>
          <p:cNvSpPr txBox="1"/>
          <p:nvPr/>
        </p:nvSpPr>
        <p:spPr>
          <a:xfrm>
            <a:off x="1600200" y="2209800"/>
            <a:ext cx="2684463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是轴对称图形，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7" name="Text Box 11"/>
          <p:cNvSpPr txBox="1"/>
          <p:nvPr/>
        </p:nvSpPr>
        <p:spPr>
          <a:xfrm>
            <a:off x="4495800" y="2217738"/>
            <a:ext cx="217170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对称轴是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=2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8" name="Text Box 12"/>
          <p:cNvSpPr txBox="1"/>
          <p:nvPr/>
        </p:nvSpPr>
        <p:spPr>
          <a:xfrm>
            <a:off x="1239838" y="3201988"/>
            <a:ext cx="3957637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在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=2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的两侧对称取点．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9" name="Text Box 13"/>
          <p:cNvSpPr txBox="1"/>
          <p:nvPr/>
        </p:nvSpPr>
        <p:spPr>
          <a:xfrm>
            <a:off x="1455738" y="4662488"/>
            <a:ext cx="4567237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有最低点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坐标为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．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  <p:bldP spid="4103" grpId="0"/>
      <p:bldP spid="4104" grpId="0"/>
      <p:bldP spid="4106" grpId="0"/>
      <p:bldP spid="4107" grpId="0"/>
      <p:bldP spid="4108" grpId="0"/>
      <p:bldP spid="41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Text Box 4"/>
          <p:cNvSpPr txBox="1"/>
          <p:nvPr/>
        </p:nvSpPr>
        <p:spPr>
          <a:xfrm>
            <a:off x="1763713" y="188913"/>
            <a:ext cx="1708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结论：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5125" name="Text Box 5"/>
          <p:cNvSpPr txBox="1"/>
          <p:nvPr/>
        </p:nvSpPr>
        <p:spPr>
          <a:xfrm>
            <a:off x="250825" y="765175"/>
            <a:ext cx="7993063" cy="1860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可以看出，二次函数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－（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和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的图像也是抛物线．一般的二次函数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y=a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k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≠0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的图像都是抛物线．抛物线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y=a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k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≠0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具有以下性质： 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256" name="Group 136"/>
          <p:cNvGraphicFramePr>
            <a:graphicFrameLocks noGrp="1"/>
          </p:cNvGraphicFramePr>
          <p:nvPr/>
        </p:nvGraphicFramePr>
        <p:xfrm>
          <a:off x="468313" y="2636838"/>
          <a:ext cx="8139113" cy="1312863"/>
        </p:xfrm>
        <a:graphic>
          <a:graphicData uri="http://schemas.openxmlformats.org/drawingml/2006/table">
            <a:tbl>
              <a:tblPr/>
              <a:tblGrid>
                <a:gridCol w="3770312"/>
                <a:gridCol w="1243013"/>
                <a:gridCol w="1497012"/>
                <a:gridCol w="1628775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抛物线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对称轴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顶点坐标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开口方向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y=a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zh-CN" alt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－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）</a:t>
                      </a:r>
                      <a:r>
                        <a:rPr kumimoji="0" lang="en-US" altLang="zh-CN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＋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a&gt;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０）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 =h</a:t>
                      </a:r>
                      <a:endParaRPr kumimoji="0" lang="en-US" altLang="zh-CN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kumimoji="0" lang="zh-CN" alt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，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向上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y=a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zh-CN" alt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－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）</a:t>
                      </a:r>
                      <a:r>
                        <a:rPr kumimoji="0" lang="en-US" altLang="zh-CN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＋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</a:t>
                      </a:r>
                      <a:r>
                        <a:rPr kumimoji="0" lang="zh-CN" alt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&lt;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０）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 =h</a:t>
                      </a:r>
                      <a:endParaRPr kumimoji="0" lang="en-US" altLang="zh-CN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kumimoji="0" lang="zh-CN" alt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，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向下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5171" name="Text Box 51"/>
          <p:cNvSpPr txBox="1"/>
          <p:nvPr/>
        </p:nvSpPr>
        <p:spPr>
          <a:xfrm>
            <a:off x="755650" y="4005263"/>
            <a:ext cx="7334250" cy="8842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对于抛物线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y=a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k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≠0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从图像上可以看出：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262" name="Group 142"/>
          <p:cNvGraphicFramePr>
            <a:graphicFrameLocks noGrp="1"/>
          </p:cNvGraphicFramePr>
          <p:nvPr/>
        </p:nvGraphicFramePr>
        <p:xfrm>
          <a:off x="755650" y="4868863"/>
          <a:ext cx="7345363" cy="1371600"/>
        </p:xfrm>
        <a:graphic>
          <a:graphicData uri="http://schemas.openxmlformats.org/drawingml/2006/table">
            <a:tbl>
              <a:tblPr/>
              <a:tblGrid>
                <a:gridCol w="939800"/>
                <a:gridCol w="3162300"/>
                <a:gridCol w="3243263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对称轴的左侧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x&lt;h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对称轴的右侧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x&gt;h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&gt;0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随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的增大而减小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随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的增大而减大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&lt;0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随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的增大而减大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随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的增大而减小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16428" name="Picture 130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260350"/>
            <a:ext cx="1219200" cy="68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Text Box 4"/>
          <p:cNvSpPr txBox="1"/>
          <p:nvPr/>
        </p:nvSpPr>
        <p:spPr>
          <a:xfrm>
            <a:off x="1744663" y="411163"/>
            <a:ext cx="171291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例题：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7410" name="Text Box 5"/>
          <p:cNvSpPr txBox="1"/>
          <p:nvPr/>
        </p:nvSpPr>
        <p:spPr>
          <a:xfrm>
            <a:off x="395288" y="1268413"/>
            <a:ext cx="6618287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画出二次函数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＝－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的图像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0" name="Text Box 6"/>
          <p:cNvSpPr txBox="1"/>
          <p:nvPr/>
        </p:nvSpPr>
        <p:spPr>
          <a:xfrm>
            <a:off x="1095375" y="1792288"/>
            <a:ext cx="1970088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⑴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、列表：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9461" name="表格 19460"/>
          <p:cNvGraphicFramePr/>
          <p:nvPr/>
        </p:nvGraphicFramePr>
        <p:xfrm>
          <a:off x="1187450" y="2420938"/>
          <a:ext cx="6661150" cy="879475"/>
        </p:xfrm>
        <a:graphic>
          <a:graphicData uri="http://schemas.openxmlformats.org/drawingml/2006/table">
            <a:tbl>
              <a:tblPr/>
              <a:tblGrid>
                <a:gridCol w="2089150"/>
                <a:gridCol w="1143000"/>
                <a:gridCol w="838200"/>
                <a:gridCol w="838200"/>
                <a:gridCol w="914400"/>
                <a:gridCol w="838200"/>
              </a:tblGrid>
              <a:tr h="4397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b="1" i="1" dirty="0">
                          <a:latin typeface="Times New Roman" panose="02020603050405020304" pitchFamily="18" charset="0"/>
                        </a:rPr>
                        <a:t>x</a:t>
                      </a:r>
                      <a:endParaRPr lang="en-US" altLang="zh-CN" b="1" i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－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3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－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2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－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1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0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1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397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b="1" i="1" dirty="0">
                          <a:latin typeface="Times New Roman" panose="02020603050405020304" pitchFamily="18" charset="0"/>
                        </a:rPr>
                        <a:t>Y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=</a:t>
                      </a: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－（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x</a:t>
                      </a: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＋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）</a:t>
                      </a:r>
                      <a:r>
                        <a:rPr lang="en-US" altLang="zh-CN" b="1" baseline="30000" dirty="0"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＋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1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－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3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0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1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0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－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3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6180" name="AutoShape 36"/>
          <p:cNvSpPr/>
          <p:nvPr/>
        </p:nvSpPr>
        <p:spPr>
          <a:xfrm>
            <a:off x="6623050" y="333375"/>
            <a:ext cx="2520950" cy="1584325"/>
          </a:xfrm>
          <a:prstGeom prst="wedgeEllipseCallout">
            <a:avLst>
              <a:gd name="adj1" fmla="val -39861"/>
              <a:gd name="adj2" fmla="val 8497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因为对称轴是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x=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所以可以这样选取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的值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2" name="Text Box 38"/>
          <p:cNvSpPr txBox="1"/>
          <p:nvPr/>
        </p:nvSpPr>
        <p:spPr>
          <a:xfrm>
            <a:off x="1187450" y="3592513"/>
            <a:ext cx="1970088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⑵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、描点．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3" name="Text Box 39"/>
          <p:cNvSpPr txBox="1"/>
          <p:nvPr/>
        </p:nvSpPr>
        <p:spPr>
          <a:xfrm>
            <a:off x="1187450" y="4384675"/>
            <a:ext cx="197008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⑶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、连线．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438" name="Picture 41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39" name="Text Box 43"/>
          <p:cNvSpPr txBox="1"/>
          <p:nvPr/>
        </p:nvSpPr>
        <p:spPr>
          <a:xfrm>
            <a:off x="6791325" y="4619625"/>
            <a:ext cx="296863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3</a:t>
            </a:r>
            <a:endParaRPr lang="en-US" altLang="zh-CN" sz="1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7440" name="Text Box 44"/>
          <p:cNvSpPr txBox="1"/>
          <p:nvPr/>
        </p:nvSpPr>
        <p:spPr>
          <a:xfrm>
            <a:off x="6237288" y="4606925"/>
            <a:ext cx="296862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1</a:t>
            </a:r>
            <a:endParaRPr lang="en-US" altLang="zh-CN" sz="1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7441" name="Line 47"/>
          <p:cNvSpPr/>
          <p:nvPr/>
        </p:nvSpPr>
        <p:spPr>
          <a:xfrm>
            <a:off x="5219700" y="566102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42" name="Line 48"/>
          <p:cNvSpPr/>
          <p:nvPr/>
        </p:nvSpPr>
        <p:spPr>
          <a:xfrm>
            <a:off x="5507038" y="566102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43" name="Line 49"/>
          <p:cNvSpPr/>
          <p:nvPr/>
        </p:nvSpPr>
        <p:spPr>
          <a:xfrm>
            <a:off x="5795963" y="566102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44" name="Line 50"/>
          <p:cNvSpPr/>
          <p:nvPr/>
        </p:nvSpPr>
        <p:spPr>
          <a:xfrm>
            <a:off x="6083300" y="566102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45" name="Line 51"/>
          <p:cNvSpPr/>
          <p:nvPr/>
        </p:nvSpPr>
        <p:spPr>
          <a:xfrm>
            <a:off x="6370638" y="566102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46" name="Text Box 52"/>
          <p:cNvSpPr txBox="1"/>
          <p:nvPr/>
        </p:nvSpPr>
        <p:spPr>
          <a:xfrm>
            <a:off x="6503988" y="4619625"/>
            <a:ext cx="296862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</a:t>
            </a:r>
            <a:endParaRPr lang="en-US" altLang="zh-CN" sz="1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7447" name="Line 55"/>
          <p:cNvSpPr/>
          <p:nvPr/>
        </p:nvSpPr>
        <p:spPr>
          <a:xfrm rot="-5400000">
            <a:off x="6119813" y="5481638"/>
            <a:ext cx="0" cy="698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48" name="Line 56"/>
          <p:cNvSpPr/>
          <p:nvPr/>
        </p:nvSpPr>
        <p:spPr>
          <a:xfrm rot="-5400000">
            <a:off x="6119813" y="5049838"/>
            <a:ext cx="0" cy="698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49" name="Line 57"/>
          <p:cNvSpPr/>
          <p:nvPr/>
        </p:nvSpPr>
        <p:spPr>
          <a:xfrm rot="-5400000">
            <a:off x="6119813" y="4618038"/>
            <a:ext cx="0" cy="698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50" name="Line 58"/>
          <p:cNvSpPr/>
          <p:nvPr/>
        </p:nvSpPr>
        <p:spPr>
          <a:xfrm rot="-5400000">
            <a:off x="6189663" y="4184650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51" name="Line 59"/>
          <p:cNvSpPr/>
          <p:nvPr/>
        </p:nvSpPr>
        <p:spPr>
          <a:xfrm rot="-5400000">
            <a:off x="6119813" y="3754438"/>
            <a:ext cx="0" cy="698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52" name="Line 60"/>
          <p:cNvSpPr/>
          <p:nvPr/>
        </p:nvSpPr>
        <p:spPr>
          <a:xfrm>
            <a:off x="4932363" y="566102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53" name="Line 61"/>
          <p:cNvSpPr/>
          <p:nvPr/>
        </p:nvSpPr>
        <p:spPr>
          <a:xfrm>
            <a:off x="6659563" y="566102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54" name="Line 62"/>
          <p:cNvSpPr/>
          <p:nvPr/>
        </p:nvSpPr>
        <p:spPr>
          <a:xfrm>
            <a:off x="6948488" y="566102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55" name="Line 63"/>
          <p:cNvSpPr/>
          <p:nvPr/>
        </p:nvSpPr>
        <p:spPr>
          <a:xfrm>
            <a:off x="7235825" y="566102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56" name="Line 64"/>
          <p:cNvSpPr/>
          <p:nvPr/>
        </p:nvSpPr>
        <p:spPr>
          <a:xfrm rot="-5400000">
            <a:off x="6119813" y="5264150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57" name="Line 65"/>
          <p:cNvSpPr/>
          <p:nvPr/>
        </p:nvSpPr>
        <p:spPr>
          <a:xfrm rot="-5400000">
            <a:off x="6119813" y="4832350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58" name="Line 66"/>
          <p:cNvSpPr/>
          <p:nvPr/>
        </p:nvSpPr>
        <p:spPr>
          <a:xfrm rot="-5400000">
            <a:off x="6191250" y="4400550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59" name="Line 67"/>
          <p:cNvSpPr/>
          <p:nvPr/>
        </p:nvSpPr>
        <p:spPr>
          <a:xfrm rot="-5400000">
            <a:off x="6191250" y="3968750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60" name="Line 80"/>
          <p:cNvSpPr/>
          <p:nvPr/>
        </p:nvSpPr>
        <p:spPr>
          <a:xfrm>
            <a:off x="4932363" y="4652963"/>
            <a:ext cx="23034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17461" name="Line 84"/>
          <p:cNvSpPr/>
          <p:nvPr/>
        </p:nvSpPr>
        <p:spPr>
          <a:xfrm>
            <a:off x="4932363" y="3789363"/>
            <a:ext cx="23034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17462" name="Text Box 85"/>
          <p:cNvSpPr txBox="1"/>
          <p:nvPr/>
        </p:nvSpPr>
        <p:spPr>
          <a:xfrm>
            <a:off x="5580063" y="4619625"/>
            <a:ext cx="341312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-1</a:t>
            </a: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3" name="Text Box 86"/>
          <p:cNvSpPr txBox="1"/>
          <p:nvPr/>
        </p:nvSpPr>
        <p:spPr>
          <a:xfrm>
            <a:off x="5292725" y="4619625"/>
            <a:ext cx="341313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-2</a:t>
            </a: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4" name="Text Box 87"/>
          <p:cNvSpPr txBox="1"/>
          <p:nvPr/>
        </p:nvSpPr>
        <p:spPr>
          <a:xfrm>
            <a:off x="5070475" y="4619625"/>
            <a:ext cx="341313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-3</a:t>
            </a: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5" name="Text Box 88"/>
          <p:cNvSpPr txBox="1"/>
          <p:nvPr/>
        </p:nvSpPr>
        <p:spPr>
          <a:xfrm>
            <a:off x="4783138" y="4619625"/>
            <a:ext cx="341312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-4</a:t>
            </a: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6" name="Text Box 89"/>
          <p:cNvSpPr txBox="1"/>
          <p:nvPr/>
        </p:nvSpPr>
        <p:spPr>
          <a:xfrm>
            <a:off x="5803900" y="3835400"/>
            <a:ext cx="296863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3</a:t>
            </a:r>
            <a:endParaRPr lang="en-US" altLang="zh-CN" sz="1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7467" name="Text Box 90"/>
          <p:cNvSpPr txBox="1"/>
          <p:nvPr/>
        </p:nvSpPr>
        <p:spPr>
          <a:xfrm>
            <a:off x="5770563" y="4270375"/>
            <a:ext cx="296862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1</a:t>
            </a:r>
            <a:endParaRPr lang="en-US" altLang="zh-CN" sz="1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grpSp>
        <p:nvGrpSpPr>
          <p:cNvPr id="17468" name="Group 112"/>
          <p:cNvGrpSpPr/>
          <p:nvPr/>
        </p:nvGrpSpPr>
        <p:grpSpPr>
          <a:xfrm>
            <a:off x="4500563" y="3573463"/>
            <a:ext cx="3527425" cy="2592387"/>
            <a:chOff x="2835" y="2251"/>
            <a:chExt cx="2222" cy="1633"/>
          </a:xfrm>
        </p:grpSpPr>
        <p:sp>
          <p:nvSpPr>
            <p:cNvPr id="17469" name="Line 45"/>
            <p:cNvSpPr/>
            <p:nvPr/>
          </p:nvSpPr>
          <p:spPr>
            <a:xfrm>
              <a:off x="2835" y="2932"/>
              <a:ext cx="222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7470" name="Line 46"/>
            <p:cNvSpPr/>
            <p:nvPr/>
          </p:nvSpPr>
          <p:spPr>
            <a:xfrm flipH="1" flipV="1">
              <a:off x="3833" y="2251"/>
              <a:ext cx="0" cy="163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7471" name="Text Box 53"/>
            <p:cNvSpPr txBox="1"/>
            <p:nvPr/>
          </p:nvSpPr>
          <p:spPr>
            <a:xfrm>
              <a:off x="4441" y="2910"/>
              <a:ext cx="187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4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endParaRPr lang="en-US" altLang="zh-CN" sz="1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72" name="Line 68"/>
            <p:cNvSpPr/>
            <p:nvPr/>
          </p:nvSpPr>
          <p:spPr>
            <a:xfrm flipV="1">
              <a:off x="3107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73" name="Line 69"/>
            <p:cNvSpPr/>
            <p:nvPr/>
          </p:nvSpPr>
          <p:spPr>
            <a:xfrm flipV="1">
              <a:off x="3288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74" name="Line 70"/>
            <p:cNvSpPr/>
            <p:nvPr/>
          </p:nvSpPr>
          <p:spPr>
            <a:xfrm flipV="1">
              <a:off x="3470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75" name="Line 71"/>
            <p:cNvSpPr/>
            <p:nvPr/>
          </p:nvSpPr>
          <p:spPr>
            <a:xfrm flipV="1">
              <a:off x="3651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76" name="Line 72"/>
            <p:cNvSpPr/>
            <p:nvPr/>
          </p:nvSpPr>
          <p:spPr>
            <a:xfrm flipV="1">
              <a:off x="4014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77" name="Line 73"/>
            <p:cNvSpPr/>
            <p:nvPr/>
          </p:nvSpPr>
          <p:spPr>
            <a:xfrm flipV="1">
              <a:off x="4195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78" name="Line 74"/>
            <p:cNvSpPr/>
            <p:nvPr/>
          </p:nvSpPr>
          <p:spPr>
            <a:xfrm flipV="1">
              <a:off x="4377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79" name="Line 75"/>
            <p:cNvSpPr/>
            <p:nvPr/>
          </p:nvSpPr>
          <p:spPr>
            <a:xfrm flipV="1">
              <a:off x="4558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80" name="Line 76"/>
            <p:cNvSpPr/>
            <p:nvPr/>
          </p:nvSpPr>
          <p:spPr>
            <a:xfrm>
              <a:off x="3107" y="347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81" name="Line 77"/>
            <p:cNvSpPr/>
            <p:nvPr/>
          </p:nvSpPr>
          <p:spPr>
            <a:xfrm>
              <a:off x="3107" y="333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82" name="Line 78"/>
            <p:cNvSpPr/>
            <p:nvPr/>
          </p:nvSpPr>
          <p:spPr>
            <a:xfrm>
              <a:off x="3107" y="320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83" name="Line 79"/>
            <p:cNvSpPr/>
            <p:nvPr/>
          </p:nvSpPr>
          <p:spPr>
            <a:xfrm>
              <a:off x="3107" y="306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84" name="Line 81"/>
            <p:cNvSpPr/>
            <p:nvPr/>
          </p:nvSpPr>
          <p:spPr>
            <a:xfrm>
              <a:off x="3107" y="279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85" name="Line 82"/>
            <p:cNvSpPr/>
            <p:nvPr/>
          </p:nvSpPr>
          <p:spPr>
            <a:xfrm>
              <a:off x="3107" y="265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86" name="Line 83"/>
            <p:cNvSpPr/>
            <p:nvPr/>
          </p:nvSpPr>
          <p:spPr>
            <a:xfrm>
              <a:off x="3107" y="252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87" name="Text Box 91"/>
            <p:cNvSpPr txBox="1"/>
            <p:nvPr/>
          </p:nvSpPr>
          <p:spPr>
            <a:xfrm>
              <a:off x="3651" y="2554"/>
              <a:ext cx="187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4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242" name="Oval 98"/>
          <p:cNvSpPr/>
          <p:nvPr/>
        </p:nvSpPr>
        <p:spPr>
          <a:xfrm flipH="1" flipV="1">
            <a:off x="5183188" y="5264150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9" name="Line 101"/>
          <p:cNvSpPr/>
          <p:nvPr/>
        </p:nvSpPr>
        <p:spPr>
          <a:xfrm rot="-5400000">
            <a:off x="6405563" y="570547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90" name="Text Box 102"/>
          <p:cNvSpPr txBox="1"/>
          <p:nvPr/>
        </p:nvSpPr>
        <p:spPr>
          <a:xfrm>
            <a:off x="5724525" y="4699000"/>
            <a:ext cx="377825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-1</a:t>
            </a:r>
            <a:endParaRPr lang="en-US" altLang="zh-CN" sz="1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7491" name="Text Box 103"/>
          <p:cNvSpPr txBox="1"/>
          <p:nvPr/>
        </p:nvSpPr>
        <p:spPr>
          <a:xfrm>
            <a:off x="5724525" y="4916488"/>
            <a:ext cx="377825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-2</a:t>
            </a:r>
            <a:endParaRPr lang="en-US" altLang="zh-CN" sz="1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7492" name="Text Box 104"/>
          <p:cNvSpPr txBox="1"/>
          <p:nvPr/>
        </p:nvSpPr>
        <p:spPr>
          <a:xfrm>
            <a:off x="5724525" y="5135563"/>
            <a:ext cx="341313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-3</a:t>
            </a: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9" name="Oval 105"/>
          <p:cNvSpPr/>
          <p:nvPr/>
        </p:nvSpPr>
        <p:spPr>
          <a:xfrm flipH="1" flipV="1">
            <a:off x="5472113" y="465296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50" name="Oval 106"/>
          <p:cNvSpPr/>
          <p:nvPr/>
        </p:nvSpPr>
        <p:spPr>
          <a:xfrm flipH="1" flipV="1">
            <a:off x="5759450" y="4400550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5" name="Oval 107"/>
          <p:cNvSpPr/>
          <p:nvPr/>
        </p:nvSpPr>
        <p:spPr>
          <a:xfrm flipH="1" flipV="1">
            <a:off x="6084888" y="465296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pPr algn="ctr"/>
            <a:endParaRPr lang="zh-CN" altLang="zh-CN" sz="20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52" name="Oval 108"/>
          <p:cNvSpPr/>
          <p:nvPr/>
        </p:nvSpPr>
        <p:spPr>
          <a:xfrm flipH="1" flipV="1">
            <a:off x="6335713" y="5264150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54" name="Freeform 110"/>
          <p:cNvSpPr/>
          <p:nvPr/>
        </p:nvSpPr>
        <p:spPr>
          <a:xfrm>
            <a:off x="5003800" y="4437063"/>
            <a:ext cx="792163" cy="1223962"/>
          </a:xfrm>
          <a:custGeom>
            <a:avLst/>
            <a:gdLst/>
            <a:ahLst/>
            <a:cxnLst>
              <a:cxn ang="0">
                <a:pos x="499" y="0"/>
              </a:cxn>
              <a:cxn ang="0">
                <a:pos x="318" y="136"/>
              </a:cxn>
              <a:cxn ang="0">
                <a:pos x="91" y="544"/>
              </a:cxn>
              <a:cxn ang="0">
                <a:pos x="0" y="771"/>
              </a:cxn>
            </a:cxnLst>
            <a:pathLst>
              <a:path w="499" h="771">
                <a:moveTo>
                  <a:pt x="499" y="0"/>
                </a:moveTo>
                <a:cubicBezTo>
                  <a:pt x="442" y="22"/>
                  <a:pt x="386" y="45"/>
                  <a:pt x="318" y="136"/>
                </a:cubicBezTo>
                <a:cubicBezTo>
                  <a:pt x="250" y="227"/>
                  <a:pt x="144" y="438"/>
                  <a:pt x="91" y="544"/>
                </a:cubicBezTo>
                <a:cubicBezTo>
                  <a:pt x="38" y="650"/>
                  <a:pt x="15" y="733"/>
                  <a:pt x="0" y="771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255" name="Freeform 111"/>
          <p:cNvSpPr/>
          <p:nvPr/>
        </p:nvSpPr>
        <p:spPr>
          <a:xfrm>
            <a:off x="5795963" y="4437063"/>
            <a:ext cx="647700" cy="12239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2" y="136"/>
              </a:cxn>
              <a:cxn ang="0">
                <a:pos x="363" y="544"/>
              </a:cxn>
              <a:cxn ang="0">
                <a:pos x="408" y="771"/>
              </a:cxn>
            </a:cxnLst>
            <a:pathLst>
              <a:path w="408" h="771">
                <a:moveTo>
                  <a:pt x="0" y="0"/>
                </a:moveTo>
                <a:cubicBezTo>
                  <a:pt x="61" y="22"/>
                  <a:pt x="122" y="45"/>
                  <a:pt x="182" y="136"/>
                </a:cubicBezTo>
                <a:cubicBezTo>
                  <a:pt x="242" y="227"/>
                  <a:pt x="325" y="438"/>
                  <a:pt x="363" y="544"/>
                </a:cubicBezTo>
                <a:cubicBezTo>
                  <a:pt x="401" y="650"/>
                  <a:pt x="404" y="710"/>
                  <a:pt x="408" y="771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80" grpId="0" animBg="1"/>
      <p:bldP spid="6182" grpId="0"/>
      <p:bldP spid="6183" grpId="0"/>
      <p:bldP spid="6242" grpId="0" animBg="1"/>
      <p:bldP spid="6249" grpId="0" animBg="1"/>
      <p:bldP spid="6250" grpId="0" animBg="1"/>
      <p:bldP spid="19525" grpId="0" animBg="1"/>
      <p:bldP spid="6252" grpId="0" animBg="1"/>
      <p:bldP spid="6254" grpId="0" animBg="1"/>
      <p:bldP spid="62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9"/>
          <p:cNvGrpSpPr/>
          <p:nvPr/>
        </p:nvGrpSpPr>
        <p:grpSpPr>
          <a:xfrm>
            <a:off x="5311775" y="3716338"/>
            <a:ext cx="3527425" cy="3168650"/>
            <a:chOff x="2835" y="2251"/>
            <a:chExt cx="2222" cy="1996"/>
          </a:xfrm>
        </p:grpSpPr>
        <p:sp>
          <p:nvSpPr>
            <p:cNvPr id="18434" name="Text Box 10"/>
            <p:cNvSpPr txBox="1"/>
            <p:nvPr/>
          </p:nvSpPr>
          <p:spPr>
            <a:xfrm>
              <a:off x="4082" y="3756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3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35" name="Text Box 11"/>
            <p:cNvSpPr txBox="1"/>
            <p:nvPr/>
          </p:nvSpPr>
          <p:spPr>
            <a:xfrm>
              <a:off x="3733" y="3748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1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36" name="Line 12"/>
            <p:cNvSpPr/>
            <p:nvPr/>
          </p:nvSpPr>
          <p:spPr>
            <a:xfrm>
              <a:off x="2835" y="3748"/>
              <a:ext cx="222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8437" name="Line 13"/>
            <p:cNvSpPr/>
            <p:nvPr/>
          </p:nvSpPr>
          <p:spPr>
            <a:xfrm flipH="1" flipV="1">
              <a:off x="3651" y="2251"/>
              <a:ext cx="1" cy="199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8438" name="Line 14"/>
            <p:cNvSpPr/>
            <p:nvPr/>
          </p:nvSpPr>
          <p:spPr>
            <a:xfrm>
              <a:off x="3288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39" name="Line 15"/>
            <p:cNvSpPr/>
            <p:nvPr/>
          </p:nvSpPr>
          <p:spPr>
            <a:xfrm>
              <a:off x="3469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40" name="Line 16"/>
            <p:cNvSpPr/>
            <p:nvPr/>
          </p:nvSpPr>
          <p:spPr>
            <a:xfrm>
              <a:off x="3651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41" name="Line 17"/>
            <p:cNvSpPr/>
            <p:nvPr/>
          </p:nvSpPr>
          <p:spPr>
            <a:xfrm>
              <a:off x="3832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42" name="Line 18"/>
            <p:cNvSpPr/>
            <p:nvPr/>
          </p:nvSpPr>
          <p:spPr>
            <a:xfrm>
              <a:off x="4013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43" name="Text Box 19"/>
            <p:cNvSpPr txBox="1"/>
            <p:nvPr/>
          </p:nvSpPr>
          <p:spPr>
            <a:xfrm>
              <a:off x="3901" y="3756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44" name="Text Box 20"/>
            <p:cNvSpPr txBox="1"/>
            <p:nvPr/>
          </p:nvSpPr>
          <p:spPr>
            <a:xfrm>
              <a:off x="4245" y="3756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45" name="Line 21"/>
            <p:cNvSpPr/>
            <p:nvPr/>
          </p:nvSpPr>
          <p:spPr>
            <a:xfrm rot="-5400000">
              <a:off x="3854" y="372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46" name="Line 22"/>
            <p:cNvSpPr/>
            <p:nvPr/>
          </p:nvSpPr>
          <p:spPr>
            <a:xfrm rot="-5400000">
              <a:off x="3854" y="3452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47" name="Line 23"/>
            <p:cNvSpPr/>
            <p:nvPr/>
          </p:nvSpPr>
          <p:spPr>
            <a:xfrm rot="-5400000">
              <a:off x="3854" y="3180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48" name="Line 24"/>
            <p:cNvSpPr/>
            <p:nvPr/>
          </p:nvSpPr>
          <p:spPr>
            <a:xfrm rot="-5400000">
              <a:off x="3854" y="2908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49" name="Line 25"/>
            <p:cNvSpPr/>
            <p:nvPr/>
          </p:nvSpPr>
          <p:spPr>
            <a:xfrm rot="-5400000">
              <a:off x="3854" y="263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50" name="Line 26"/>
            <p:cNvSpPr/>
            <p:nvPr/>
          </p:nvSpPr>
          <p:spPr>
            <a:xfrm rot="-5400000">
              <a:off x="3854" y="236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51" name="Line 27"/>
            <p:cNvSpPr/>
            <p:nvPr/>
          </p:nvSpPr>
          <p:spPr>
            <a:xfrm>
              <a:off x="3107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52" name="Line 28"/>
            <p:cNvSpPr/>
            <p:nvPr/>
          </p:nvSpPr>
          <p:spPr>
            <a:xfrm>
              <a:off x="4195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53" name="Line 29"/>
            <p:cNvSpPr/>
            <p:nvPr/>
          </p:nvSpPr>
          <p:spPr>
            <a:xfrm>
              <a:off x="4377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54" name="Line 30"/>
            <p:cNvSpPr/>
            <p:nvPr/>
          </p:nvSpPr>
          <p:spPr>
            <a:xfrm>
              <a:off x="4558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55" name="Line 31"/>
            <p:cNvSpPr/>
            <p:nvPr/>
          </p:nvSpPr>
          <p:spPr>
            <a:xfrm rot="-5400000">
              <a:off x="3854" y="331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56" name="Line 32"/>
            <p:cNvSpPr/>
            <p:nvPr/>
          </p:nvSpPr>
          <p:spPr>
            <a:xfrm rot="-5400000">
              <a:off x="3854" y="304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57" name="Line 33"/>
            <p:cNvSpPr/>
            <p:nvPr/>
          </p:nvSpPr>
          <p:spPr>
            <a:xfrm rot="-5400000">
              <a:off x="3854" y="2771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58" name="Line 34"/>
            <p:cNvSpPr/>
            <p:nvPr/>
          </p:nvSpPr>
          <p:spPr>
            <a:xfrm rot="-5400000">
              <a:off x="3854" y="2499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59" name="Line 35"/>
            <p:cNvSpPr/>
            <p:nvPr/>
          </p:nvSpPr>
          <p:spPr>
            <a:xfrm flipV="1">
              <a:off x="3107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60" name="Line 36"/>
            <p:cNvSpPr/>
            <p:nvPr/>
          </p:nvSpPr>
          <p:spPr>
            <a:xfrm flipV="1">
              <a:off x="3288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61" name="Line 37"/>
            <p:cNvSpPr/>
            <p:nvPr/>
          </p:nvSpPr>
          <p:spPr>
            <a:xfrm flipV="1">
              <a:off x="3470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62" name="Line 38"/>
            <p:cNvSpPr/>
            <p:nvPr/>
          </p:nvSpPr>
          <p:spPr>
            <a:xfrm flipV="1">
              <a:off x="3833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63" name="Line 39"/>
            <p:cNvSpPr/>
            <p:nvPr/>
          </p:nvSpPr>
          <p:spPr>
            <a:xfrm flipV="1">
              <a:off x="4014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64" name="Line 40"/>
            <p:cNvSpPr/>
            <p:nvPr/>
          </p:nvSpPr>
          <p:spPr>
            <a:xfrm flipV="1">
              <a:off x="4195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65" name="Line 41"/>
            <p:cNvSpPr/>
            <p:nvPr/>
          </p:nvSpPr>
          <p:spPr>
            <a:xfrm flipV="1">
              <a:off x="4377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66" name="Line 42"/>
            <p:cNvSpPr/>
            <p:nvPr/>
          </p:nvSpPr>
          <p:spPr>
            <a:xfrm flipV="1">
              <a:off x="4558" y="2387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67" name="Line 43"/>
            <p:cNvSpPr/>
            <p:nvPr/>
          </p:nvSpPr>
          <p:spPr>
            <a:xfrm>
              <a:off x="3107" y="347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68" name="Line 44"/>
            <p:cNvSpPr/>
            <p:nvPr/>
          </p:nvSpPr>
          <p:spPr>
            <a:xfrm>
              <a:off x="3107" y="333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69" name="Line 45"/>
            <p:cNvSpPr/>
            <p:nvPr/>
          </p:nvSpPr>
          <p:spPr>
            <a:xfrm>
              <a:off x="3107" y="320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70" name="Line 46"/>
            <p:cNvSpPr/>
            <p:nvPr/>
          </p:nvSpPr>
          <p:spPr>
            <a:xfrm>
              <a:off x="3107" y="306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71" name="Line 47"/>
            <p:cNvSpPr/>
            <p:nvPr/>
          </p:nvSpPr>
          <p:spPr>
            <a:xfrm>
              <a:off x="3107" y="2931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72" name="Line 48"/>
            <p:cNvSpPr/>
            <p:nvPr/>
          </p:nvSpPr>
          <p:spPr>
            <a:xfrm>
              <a:off x="3107" y="279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73" name="Line 49"/>
            <p:cNvSpPr/>
            <p:nvPr/>
          </p:nvSpPr>
          <p:spPr>
            <a:xfrm>
              <a:off x="3107" y="265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74" name="Line 50"/>
            <p:cNvSpPr/>
            <p:nvPr/>
          </p:nvSpPr>
          <p:spPr>
            <a:xfrm>
              <a:off x="3107" y="252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75" name="Line 51"/>
            <p:cNvSpPr/>
            <p:nvPr/>
          </p:nvSpPr>
          <p:spPr>
            <a:xfrm>
              <a:off x="3107" y="238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76" name="Text Box 52"/>
            <p:cNvSpPr txBox="1"/>
            <p:nvPr/>
          </p:nvSpPr>
          <p:spPr>
            <a:xfrm>
              <a:off x="3359" y="3748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7" name="Text Box 53"/>
            <p:cNvSpPr txBox="1"/>
            <p:nvPr/>
          </p:nvSpPr>
          <p:spPr>
            <a:xfrm>
              <a:off x="3178" y="3748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8" name="Text Box 54"/>
            <p:cNvSpPr txBox="1"/>
            <p:nvPr/>
          </p:nvSpPr>
          <p:spPr>
            <a:xfrm>
              <a:off x="3656" y="3257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3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9" name="Text Box 55"/>
            <p:cNvSpPr txBox="1"/>
            <p:nvPr/>
          </p:nvSpPr>
          <p:spPr>
            <a:xfrm>
              <a:off x="3651" y="3521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1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0" name="Text Box 56"/>
            <p:cNvSpPr txBox="1"/>
            <p:nvPr/>
          </p:nvSpPr>
          <p:spPr>
            <a:xfrm>
              <a:off x="3656" y="3393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1" name="Text Box 57"/>
            <p:cNvSpPr txBox="1"/>
            <p:nvPr/>
          </p:nvSpPr>
          <p:spPr>
            <a:xfrm>
              <a:off x="3656" y="3121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2" name="Text Box 58"/>
            <p:cNvSpPr txBox="1"/>
            <p:nvPr/>
          </p:nvSpPr>
          <p:spPr>
            <a:xfrm>
              <a:off x="3664" y="2985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3" name="Text Box 59"/>
            <p:cNvSpPr txBox="1"/>
            <p:nvPr/>
          </p:nvSpPr>
          <p:spPr>
            <a:xfrm>
              <a:off x="3664" y="2849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6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4" name="Text Box 60"/>
            <p:cNvSpPr txBox="1"/>
            <p:nvPr/>
          </p:nvSpPr>
          <p:spPr>
            <a:xfrm>
              <a:off x="3664" y="2713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7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5" name="Text Box 61"/>
            <p:cNvSpPr txBox="1"/>
            <p:nvPr/>
          </p:nvSpPr>
          <p:spPr>
            <a:xfrm>
              <a:off x="3664" y="2577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8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6" name="Text Box 62"/>
            <p:cNvSpPr txBox="1"/>
            <p:nvPr/>
          </p:nvSpPr>
          <p:spPr>
            <a:xfrm>
              <a:off x="3664" y="2441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9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7" name="Line 63"/>
            <p:cNvSpPr/>
            <p:nvPr/>
          </p:nvSpPr>
          <p:spPr>
            <a:xfrm>
              <a:off x="3107" y="3612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8488" name="Text Box 64"/>
            <p:cNvSpPr txBox="1"/>
            <p:nvPr/>
          </p:nvSpPr>
          <p:spPr>
            <a:xfrm>
              <a:off x="3651" y="2305"/>
              <a:ext cx="222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10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9" name="Text Box 65"/>
            <p:cNvSpPr txBox="1"/>
            <p:nvPr/>
          </p:nvSpPr>
          <p:spPr>
            <a:xfrm>
              <a:off x="4468" y="3756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8490" name="Text Box 4"/>
          <p:cNvSpPr txBox="1"/>
          <p:nvPr/>
        </p:nvSpPr>
        <p:spPr>
          <a:xfrm>
            <a:off x="1763713" y="333375"/>
            <a:ext cx="2216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做一做：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7173" name="Text Box 5"/>
          <p:cNvSpPr txBox="1"/>
          <p:nvPr/>
        </p:nvSpPr>
        <p:spPr>
          <a:xfrm>
            <a:off x="468313" y="981075"/>
            <a:ext cx="8001000" cy="1373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  1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、指出抛物线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＝－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的开口方向、对称轴和定点坐标，并把你的结果与同学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交流．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" name="Text Box 6"/>
          <p:cNvSpPr txBox="1"/>
          <p:nvPr/>
        </p:nvSpPr>
        <p:spPr>
          <a:xfrm>
            <a:off x="755650" y="2781300"/>
            <a:ext cx="7375525" cy="18002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2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、画出二次函数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＝（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的图像，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并说明当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取哪些值时，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随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的增大而增大；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当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取哪些值时，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随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的增大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而增大．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8493" name="Picture 7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333375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6" name="Text Box 8"/>
          <p:cNvSpPr txBox="1"/>
          <p:nvPr/>
        </p:nvSpPr>
        <p:spPr>
          <a:xfrm>
            <a:off x="395288" y="2276475"/>
            <a:ext cx="8567737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开口方向向下，对称轴为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=-1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，顶点坐标为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-1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-3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234" name="Oval 66"/>
          <p:cNvSpPr/>
          <p:nvPr/>
        </p:nvSpPr>
        <p:spPr>
          <a:xfrm flipH="1" flipV="1">
            <a:off x="7472363" y="476091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35" name="Oval 67"/>
          <p:cNvSpPr/>
          <p:nvPr/>
        </p:nvSpPr>
        <p:spPr>
          <a:xfrm flipH="1" flipV="1">
            <a:off x="7146925" y="4581525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36" name="Oval 68"/>
          <p:cNvSpPr/>
          <p:nvPr/>
        </p:nvSpPr>
        <p:spPr>
          <a:xfrm flipH="1" flipV="1">
            <a:off x="7723188" y="4581525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37" name="Oval 69"/>
          <p:cNvSpPr/>
          <p:nvPr/>
        </p:nvSpPr>
        <p:spPr>
          <a:xfrm flipH="1" flipV="1">
            <a:off x="8010525" y="3933825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38" name="Oval 70"/>
          <p:cNvSpPr/>
          <p:nvPr/>
        </p:nvSpPr>
        <p:spPr>
          <a:xfrm flipH="1" flipV="1">
            <a:off x="6859588" y="3933825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39" name="Freeform 71"/>
          <p:cNvSpPr/>
          <p:nvPr/>
        </p:nvSpPr>
        <p:spPr>
          <a:xfrm>
            <a:off x="7472363" y="3716338"/>
            <a:ext cx="647700" cy="1081087"/>
          </a:xfrm>
          <a:custGeom>
            <a:avLst/>
            <a:gdLst/>
            <a:ahLst/>
            <a:cxnLst>
              <a:cxn ang="0">
                <a:pos x="408" y="0"/>
              </a:cxn>
              <a:cxn ang="0">
                <a:pos x="362" y="137"/>
              </a:cxn>
              <a:cxn ang="0">
                <a:pos x="181" y="545"/>
              </a:cxn>
              <a:cxn ang="0">
                <a:pos x="0" y="681"/>
              </a:cxn>
            </a:cxnLst>
            <a:pathLst>
              <a:path w="408" h="681">
                <a:moveTo>
                  <a:pt x="408" y="0"/>
                </a:moveTo>
                <a:cubicBezTo>
                  <a:pt x="404" y="23"/>
                  <a:pt x="400" y="46"/>
                  <a:pt x="362" y="137"/>
                </a:cubicBezTo>
                <a:cubicBezTo>
                  <a:pt x="324" y="228"/>
                  <a:pt x="241" y="454"/>
                  <a:pt x="181" y="545"/>
                </a:cubicBezTo>
                <a:cubicBezTo>
                  <a:pt x="121" y="636"/>
                  <a:pt x="30" y="658"/>
                  <a:pt x="0" y="681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240" name="Freeform 72"/>
          <p:cNvSpPr/>
          <p:nvPr/>
        </p:nvSpPr>
        <p:spPr>
          <a:xfrm>
            <a:off x="6823075" y="3716338"/>
            <a:ext cx="649288" cy="10810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137"/>
              </a:cxn>
              <a:cxn ang="0">
                <a:pos x="182" y="545"/>
              </a:cxn>
              <a:cxn ang="0">
                <a:pos x="409" y="681"/>
              </a:cxn>
            </a:cxnLst>
            <a:pathLst>
              <a:path w="409" h="681">
                <a:moveTo>
                  <a:pt x="0" y="0"/>
                </a:moveTo>
                <a:cubicBezTo>
                  <a:pt x="8" y="23"/>
                  <a:pt x="16" y="46"/>
                  <a:pt x="46" y="137"/>
                </a:cubicBezTo>
                <a:cubicBezTo>
                  <a:pt x="76" y="228"/>
                  <a:pt x="122" y="454"/>
                  <a:pt x="182" y="545"/>
                </a:cubicBezTo>
                <a:cubicBezTo>
                  <a:pt x="242" y="636"/>
                  <a:pt x="325" y="658"/>
                  <a:pt x="409" y="681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241" name="Text Box 73"/>
          <p:cNvSpPr txBox="1"/>
          <p:nvPr/>
        </p:nvSpPr>
        <p:spPr>
          <a:xfrm>
            <a:off x="609600" y="4921250"/>
            <a:ext cx="50069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当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&gt;3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时，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随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的增大而增大；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42" name="Text Box 74"/>
          <p:cNvSpPr txBox="1"/>
          <p:nvPr/>
        </p:nvSpPr>
        <p:spPr>
          <a:xfrm>
            <a:off x="682625" y="5426075"/>
            <a:ext cx="50069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当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&lt;3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时，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随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的增大而减小．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6" grpId="0"/>
      <p:bldP spid="7234" grpId="0" animBg="1"/>
      <p:bldP spid="7235" grpId="0" animBg="1"/>
      <p:bldP spid="7236" grpId="0" animBg="1"/>
      <p:bldP spid="7237" grpId="0" animBg="1"/>
      <p:bldP spid="7238" grpId="0" animBg="1"/>
      <p:bldP spid="7239" grpId="0" animBg="1"/>
      <p:bldP spid="7240" grpId="0" animBg="1"/>
      <p:bldP spid="7241" grpId="0"/>
      <p:bldP spid="72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58"/>
          <p:cNvGrpSpPr/>
          <p:nvPr/>
        </p:nvGrpSpPr>
        <p:grpSpPr>
          <a:xfrm>
            <a:off x="3565525" y="2781300"/>
            <a:ext cx="3527425" cy="3168650"/>
            <a:chOff x="1519" y="1979"/>
            <a:chExt cx="2222" cy="1996"/>
          </a:xfrm>
        </p:grpSpPr>
        <p:sp>
          <p:nvSpPr>
            <p:cNvPr id="19458" name="Text Box 192"/>
            <p:cNvSpPr txBox="1"/>
            <p:nvPr/>
          </p:nvSpPr>
          <p:spPr>
            <a:xfrm>
              <a:off x="2960" y="3484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3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59" name="Text Box 193"/>
            <p:cNvSpPr txBox="1"/>
            <p:nvPr/>
          </p:nvSpPr>
          <p:spPr>
            <a:xfrm>
              <a:off x="2612" y="3476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1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0" name="Line 194"/>
            <p:cNvSpPr/>
            <p:nvPr/>
          </p:nvSpPr>
          <p:spPr>
            <a:xfrm>
              <a:off x="1519" y="3476"/>
              <a:ext cx="222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9461" name="Line 195"/>
            <p:cNvSpPr/>
            <p:nvPr/>
          </p:nvSpPr>
          <p:spPr>
            <a:xfrm flipH="1" flipV="1">
              <a:off x="2517" y="1979"/>
              <a:ext cx="1" cy="199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9462" name="Line 196"/>
            <p:cNvSpPr/>
            <p:nvPr/>
          </p:nvSpPr>
          <p:spPr>
            <a:xfrm>
              <a:off x="1972" y="329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63" name="Line 197"/>
            <p:cNvSpPr/>
            <p:nvPr/>
          </p:nvSpPr>
          <p:spPr>
            <a:xfrm>
              <a:off x="2153" y="329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64" name="Line 198"/>
            <p:cNvSpPr/>
            <p:nvPr/>
          </p:nvSpPr>
          <p:spPr>
            <a:xfrm>
              <a:off x="2335" y="329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65" name="Line 199"/>
            <p:cNvSpPr/>
            <p:nvPr/>
          </p:nvSpPr>
          <p:spPr>
            <a:xfrm>
              <a:off x="2516" y="329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66" name="Line 200"/>
            <p:cNvSpPr/>
            <p:nvPr/>
          </p:nvSpPr>
          <p:spPr>
            <a:xfrm>
              <a:off x="2697" y="329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67" name="Text Box 201"/>
            <p:cNvSpPr txBox="1"/>
            <p:nvPr/>
          </p:nvSpPr>
          <p:spPr>
            <a:xfrm>
              <a:off x="2779" y="3484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8" name="Text Box 202"/>
            <p:cNvSpPr txBox="1"/>
            <p:nvPr/>
          </p:nvSpPr>
          <p:spPr>
            <a:xfrm>
              <a:off x="3123" y="3484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9" name="Line 203"/>
            <p:cNvSpPr/>
            <p:nvPr/>
          </p:nvSpPr>
          <p:spPr>
            <a:xfrm rot="-5400000">
              <a:off x="2538" y="3452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0" name="Line 204"/>
            <p:cNvSpPr/>
            <p:nvPr/>
          </p:nvSpPr>
          <p:spPr>
            <a:xfrm rot="-5400000">
              <a:off x="2538" y="3180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1" name="Line 205"/>
            <p:cNvSpPr/>
            <p:nvPr/>
          </p:nvSpPr>
          <p:spPr>
            <a:xfrm rot="-5400000">
              <a:off x="2538" y="2908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2" name="Line 206"/>
            <p:cNvSpPr/>
            <p:nvPr/>
          </p:nvSpPr>
          <p:spPr>
            <a:xfrm rot="-5400000">
              <a:off x="2538" y="263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3" name="Line 207"/>
            <p:cNvSpPr/>
            <p:nvPr/>
          </p:nvSpPr>
          <p:spPr>
            <a:xfrm rot="-5400000">
              <a:off x="2538" y="236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4" name="Line 208"/>
            <p:cNvSpPr/>
            <p:nvPr/>
          </p:nvSpPr>
          <p:spPr>
            <a:xfrm rot="-5400000">
              <a:off x="2538" y="2092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5" name="Line 209"/>
            <p:cNvSpPr/>
            <p:nvPr/>
          </p:nvSpPr>
          <p:spPr>
            <a:xfrm>
              <a:off x="1791" y="329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6" name="Line 210"/>
            <p:cNvSpPr/>
            <p:nvPr/>
          </p:nvSpPr>
          <p:spPr>
            <a:xfrm>
              <a:off x="2879" y="329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7" name="Line 211"/>
            <p:cNvSpPr/>
            <p:nvPr/>
          </p:nvSpPr>
          <p:spPr>
            <a:xfrm>
              <a:off x="3061" y="329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8" name="Line 212"/>
            <p:cNvSpPr/>
            <p:nvPr/>
          </p:nvSpPr>
          <p:spPr>
            <a:xfrm>
              <a:off x="3242" y="329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9" name="Line 213"/>
            <p:cNvSpPr/>
            <p:nvPr/>
          </p:nvSpPr>
          <p:spPr>
            <a:xfrm rot="-5400000">
              <a:off x="2538" y="304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80" name="Line 214"/>
            <p:cNvSpPr/>
            <p:nvPr/>
          </p:nvSpPr>
          <p:spPr>
            <a:xfrm rot="-5400000">
              <a:off x="2538" y="2771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81" name="Line 215"/>
            <p:cNvSpPr/>
            <p:nvPr/>
          </p:nvSpPr>
          <p:spPr>
            <a:xfrm rot="-5400000">
              <a:off x="2538" y="2499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82" name="Line 216"/>
            <p:cNvSpPr/>
            <p:nvPr/>
          </p:nvSpPr>
          <p:spPr>
            <a:xfrm rot="-5400000">
              <a:off x="2538" y="2227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83" name="Line 217"/>
            <p:cNvSpPr/>
            <p:nvPr/>
          </p:nvSpPr>
          <p:spPr>
            <a:xfrm flipV="1">
              <a:off x="1791" y="2115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84" name="Line 218"/>
            <p:cNvSpPr/>
            <p:nvPr/>
          </p:nvSpPr>
          <p:spPr>
            <a:xfrm flipV="1">
              <a:off x="1972" y="2115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85" name="Line 219"/>
            <p:cNvSpPr/>
            <p:nvPr/>
          </p:nvSpPr>
          <p:spPr>
            <a:xfrm flipV="1">
              <a:off x="2154" y="2115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86" name="Line 220"/>
            <p:cNvSpPr/>
            <p:nvPr/>
          </p:nvSpPr>
          <p:spPr>
            <a:xfrm flipV="1">
              <a:off x="2336" y="2115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87" name="Line 221"/>
            <p:cNvSpPr/>
            <p:nvPr/>
          </p:nvSpPr>
          <p:spPr>
            <a:xfrm flipV="1">
              <a:off x="2698" y="2115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88" name="Line 222"/>
            <p:cNvSpPr/>
            <p:nvPr/>
          </p:nvSpPr>
          <p:spPr>
            <a:xfrm flipV="1">
              <a:off x="2879" y="2115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89" name="Line 223"/>
            <p:cNvSpPr/>
            <p:nvPr/>
          </p:nvSpPr>
          <p:spPr>
            <a:xfrm flipV="1">
              <a:off x="3061" y="2115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90" name="Line 224"/>
            <p:cNvSpPr/>
            <p:nvPr/>
          </p:nvSpPr>
          <p:spPr>
            <a:xfrm flipV="1">
              <a:off x="3242" y="2115"/>
              <a:ext cx="0" cy="13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91" name="Line 225"/>
            <p:cNvSpPr/>
            <p:nvPr/>
          </p:nvSpPr>
          <p:spPr>
            <a:xfrm>
              <a:off x="1791" y="320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92" name="Line 226"/>
            <p:cNvSpPr/>
            <p:nvPr/>
          </p:nvSpPr>
          <p:spPr>
            <a:xfrm>
              <a:off x="1791" y="306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93" name="Line 227"/>
            <p:cNvSpPr/>
            <p:nvPr/>
          </p:nvSpPr>
          <p:spPr>
            <a:xfrm>
              <a:off x="1791" y="2931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94" name="Line 228"/>
            <p:cNvSpPr/>
            <p:nvPr/>
          </p:nvSpPr>
          <p:spPr>
            <a:xfrm>
              <a:off x="1791" y="279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95" name="Line 229"/>
            <p:cNvSpPr/>
            <p:nvPr/>
          </p:nvSpPr>
          <p:spPr>
            <a:xfrm>
              <a:off x="1791" y="265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96" name="Line 230"/>
            <p:cNvSpPr/>
            <p:nvPr/>
          </p:nvSpPr>
          <p:spPr>
            <a:xfrm>
              <a:off x="1791" y="252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97" name="Line 231"/>
            <p:cNvSpPr/>
            <p:nvPr/>
          </p:nvSpPr>
          <p:spPr>
            <a:xfrm>
              <a:off x="1791" y="238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98" name="Line 232"/>
            <p:cNvSpPr/>
            <p:nvPr/>
          </p:nvSpPr>
          <p:spPr>
            <a:xfrm>
              <a:off x="1791" y="2251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499" name="Line 233"/>
            <p:cNvSpPr/>
            <p:nvPr/>
          </p:nvSpPr>
          <p:spPr>
            <a:xfrm>
              <a:off x="1791" y="211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500" name="Text Box 234"/>
            <p:cNvSpPr txBox="1"/>
            <p:nvPr/>
          </p:nvSpPr>
          <p:spPr>
            <a:xfrm>
              <a:off x="2225" y="3476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1" name="Text Box 235"/>
            <p:cNvSpPr txBox="1"/>
            <p:nvPr/>
          </p:nvSpPr>
          <p:spPr>
            <a:xfrm>
              <a:off x="2044" y="3476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2" name="Text Box 236"/>
            <p:cNvSpPr txBox="1"/>
            <p:nvPr/>
          </p:nvSpPr>
          <p:spPr>
            <a:xfrm>
              <a:off x="2340" y="2985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3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3" name="Text Box 237"/>
            <p:cNvSpPr txBox="1"/>
            <p:nvPr/>
          </p:nvSpPr>
          <p:spPr>
            <a:xfrm>
              <a:off x="2335" y="3249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1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4" name="Text Box 238"/>
            <p:cNvSpPr txBox="1"/>
            <p:nvPr/>
          </p:nvSpPr>
          <p:spPr>
            <a:xfrm>
              <a:off x="2340" y="3121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5" name="Text Box 239"/>
            <p:cNvSpPr txBox="1"/>
            <p:nvPr/>
          </p:nvSpPr>
          <p:spPr>
            <a:xfrm>
              <a:off x="2340" y="2849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6" name="Text Box 240"/>
            <p:cNvSpPr txBox="1"/>
            <p:nvPr/>
          </p:nvSpPr>
          <p:spPr>
            <a:xfrm>
              <a:off x="2348" y="2713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7" name="Text Box 241"/>
            <p:cNvSpPr txBox="1"/>
            <p:nvPr/>
          </p:nvSpPr>
          <p:spPr>
            <a:xfrm>
              <a:off x="2348" y="2577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6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8" name="Text Box 242"/>
            <p:cNvSpPr txBox="1"/>
            <p:nvPr/>
          </p:nvSpPr>
          <p:spPr>
            <a:xfrm>
              <a:off x="2348" y="2441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7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9" name="Text Box 243"/>
            <p:cNvSpPr txBox="1"/>
            <p:nvPr/>
          </p:nvSpPr>
          <p:spPr>
            <a:xfrm>
              <a:off x="2348" y="2305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8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10" name="Text Box 244"/>
            <p:cNvSpPr txBox="1"/>
            <p:nvPr/>
          </p:nvSpPr>
          <p:spPr>
            <a:xfrm>
              <a:off x="2348" y="2169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9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11" name="Line 245"/>
            <p:cNvSpPr/>
            <p:nvPr/>
          </p:nvSpPr>
          <p:spPr>
            <a:xfrm>
              <a:off x="1791" y="3340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9512" name="Text Box 246"/>
            <p:cNvSpPr txBox="1"/>
            <p:nvPr/>
          </p:nvSpPr>
          <p:spPr>
            <a:xfrm>
              <a:off x="2335" y="2033"/>
              <a:ext cx="222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10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13" name="Text Box 247"/>
            <p:cNvSpPr txBox="1"/>
            <p:nvPr/>
          </p:nvSpPr>
          <p:spPr>
            <a:xfrm>
              <a:off x="3346" y="3484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14" name="Text Box 248"/>
            <p:cNvSpPr txBox="1"/>
            <p:nvPr/>
          </p:nvSpPr>
          <p:spPr>
            <a:xfrm>
              <a:off x="1882" y="3475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-3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15" name="Oval 249"/>
            <p:cNvSpPr/>
            <p:nvPr/>
          </p:nvSpPr>
          <p:spPr>
            <a:xfrm flipH="1" flipV="1">
              <a:off x="2313" y="3316"/>
              <a:ext cx="23" cy="23"/>
            </a:xfrm>
            <a:prstGeom prst="ellipse">
              <a:avLst/>
            </a:prstGeom>
            <a:solidFill>
              <a:srgbClr val="FF0000"/>
            </a:solidFill>
            <a:ln w="762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16" name="Oval 250"/>
            <p:cNvSpPr/>
            <p:nvPr/>
          </p:nvSpPr>
          <p:spPr>
            <a:xfrm flipH="1" flipV="1">
              <a:off x="2517" y="3271"/>
              <a:ext cx="23" cy="23"/>
            </a:xfrm>
            <a:prstGeom prst="ellipse">
              <a:avLst/>
            </a:prstGeom>
            <a:solidFill>
              <a:srgbClr val="FF0000"/>
            </a:solidFill>
            <a:ln w="762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17" name="Oval 251"/>
            <p:cNvSpPr/>
            <p:nvPr/>
          </p:nvSpPr>
          <p:spPr>
            <a:xfrm flipH="1" flipV="1">
              <a:off x="2131" y="3271"/>
              <a:ext cx="23" cy="23"/>
            </a:xfrm>
            <a:prstGeom prst="ellipse">
              <a:avLst/>
            </a:prstGeom>
            <a:solidFill>
              <a:srgbClr val="FF0000"/>
            </a:solidFill>
            <a:ln w="762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18" name="Oval 252"/>
            <p:cNvSpPr/>
            <p:nvPr/>
          </p:nvSpPr>
          <p:spPr>
            <a:xfrm flipH="1" flipV="1">
              <a:off x="2676" y="3044"/>
              <a:ext cx="23" cy="23"/>
            </a:xfrm>
            <a:prstGeom prst="ellipse">
              <a:avLst/>
            </a:prstGeom>
            <a:solidFill>
              <a:srgbClr val="FF0000"/>
            </a:solidFill>
            <a:ln w="762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19" name="Oval 253"/>
            <p:cNvSpPr/>
            <p:nvPr/>
          </p:nvSpPr>
          <p:spPr>
            <a:xfrm flipH="1" flipV="1">
              <a:off x="1950" y="3044"/>
              <a:ext cx="23" cy="23"/>
            </a:xfrm>
            <a:prstGeom prst="ellipse">
              <a:avLst/>
            </a:prstGeom>
            <a:solidFill>
              <a:srgbClr val="FF0000"/>
            </a:solidFill>
            <a:ln w="762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20" name="Oval 254"/>
            <p:cNvSpPr/>
            <p:nvPr/>
          </p:nvSpPr>
          <p:spPr>
            <a:xfrm flipH="1" flipV="1">
              <a:off x="2857" y="2704"/>
              <a:ext cx="23" cy="23"/>
            </a:xfrm>
            <a:prstGeom prst="ellipse">
              <a:avLst/>
            </a:prstGeom>
            <a:solidFill>
              <a:srgbClr val="FF0000"/>
            </a:solidFill>
            <a:ln w="762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21" name="Oval 255"/>
            <p:cNvSpPr/>
            <p:nvPr/>
          </p:nvSpPr>
          <p:spPr>
            <a:xfrm flipH="1" flipV="1">
              <a:off x="1768" y="2727"/>
              <a:ext cx="23" cy="23"/>
            </a:xfrm>
            <a:prstGeom prst="ellipse">
              <a:avLst/>
            </a:prstGeom>
            <a:solidFill>
              <a:srgbClr val="FF0000"/>
            </a:solidFill>
            <a:ln w="762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522" name="Text Box 4"/>
          <p:cNvSpPr txBox="1"/>
          <p:nvPr/>
        </p:nvSpPr>
        <p:spPr>
          <a:xfrm>
            <a:off x="1673225" y="339725"/>
            <a:ext cx="171291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练习：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8197" name="Text Box 5"/>
          <p:cNvSpPr txBox="1"/>
          <p:nvPr/>
        </p:nvSpPr>
        <p:spPr>
          <a:xfrm>
            <a:off x="468313" y="1473200"/>
            <a:ext cx="7967662" cy="1203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、画出二次函数                   的图像，并指出它的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开口方向、对称轴和顶点坐标．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8198" name="Object 6"/>
          <p:cNvGraphicFramePr/>
          <p:nvPr/>
        </p:nvGraphicFramePr>
        <p:xfrm>
          <a:off x="3276600" y="1524000"/>
          <a:ext cx="1731963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015365" imgH="393700" progId="Equation.3">
                  <p:embed/>
                </p:oleObj>
              </mc:Choice>
              <mc:Fallback>
                <p:oleObj name="" r:id="rId1" imgW="1015365" imgH="3937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276600" y="1524000"/>
                        <a:ext cx="1731963" cy="6715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525" name="Picture 190" descr="6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448" name="Freeform 256"/>
          <p:cNvSpPr/>
          <p:nvPr/>
        </p:nvSpPr>
        <p:spPr>
          <a:xfrm>
            <a:off x="3924300" y="3716338"/>
            <a:ext cx="863600" cy="1223962"/>
          </a:xfrm>
          <a:custGeom>
            <a:avLst/>
            <a:gdLst/>
            <a:ahLst/>
            <a:cxnLst>
              <a:cxn ang="0">
                <a:pos x="544" y="771"/>
              </a:cxn>
              <a:cxn ang="0">
                <a:pos x="408" y="726"/>
              </a:cxn>
              <a:cxn ang="0">
                <a:pos x="227" y="499"/>
              </a:cxn>
              <a:cxn ang="0">
                <a:pos x="45" y="182"/>
              </a:cxn>
              <a:cxn ang="0">
                <a:pos x="0" y="0"/>
              </a:cxn>
            </a:cxnLst>
            <a:pathLst>
              <a:path w="544" h="771">
                <a:moveTo>
                  <a:pt x="544" y="771"/>
                </a:moveTo>
                <a:cubicBezTo>
                  <a:pt x="502" y="771"/>
                  <a:pt x="461" y="771"/>
                  <a:pt x="408" y="726"/>
                </a:cubicBezTo>
                <a:cubicBezTo>
                  <a:pt x="355" y="681"/>
                  <a:pt x="287" y="590"/>
                  <a:pt x="227" y="499"/>
                </a:cubicBezTo>
                <a:cubicBezTo>
                  <a:pt x="167" y="408"/>
                  <a:pt x="83" y="265"/>
                  <a:pt x="45" y="182"/>
                </a:cubicBezTo>
                <a:cubicBezTo>
                  <a:pt x="7" y="99"/>
                  <a:pt x="7" y="30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449" name="Freeform 257"/>
          <p:cNvSpPr/>
          <p:nvPr/>
        </p:nvSpPr>
        <p:spPr>
          <a:xfrm>
            <a:off x="4787900" y="3644900"/>
            <a:ext cx="1008063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227" y="771"/>
              </a:cxn>
              <a:cxn ang="0">
                <a:pos x="409" y="544"/>
              </a:cxn>
              <a:cxn ang="0">
                <a:pos x="590" y="181"/>
              </a:cxn>
              <a:cxn ang="0">
                <a:pos x="635" y="0"/>
              </a:cxn>
            </a:cxnLst>
            <a:pathLst>
              <a:path w="635" h="816">
                <a:moveTo>
                  <a:pt x="0" y="816"/>
                </a:moveTo>
                <a:cubicBezTo>
                  <a:pt x="79" y="816"/>
                  <a:pt x="159" y="816"/>
                  <a:pt x="227" y="771"/>
                </a:cubicBezTo>
                <a:cubicBezTo>
                  <a:pt x="295" y="726"/>
                  <a:pt x="349" y="642"/>
                  <a:pt x="409" y="544"/>
                </a:cubicBezTo>
                <a:cubicBezTo>
                  <a:pt x="469" y="446"/>
                  <a:pt x="552" y="272"/>
                  <a:pt x="590" y="181"/>
                </a:cubicBezTo>
                <a:cubicBezTo>
                  <a:pt x="628" y="90"/>
                  <a:pt x="631" y="45"/>
                  <a:pt x="635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451" name="Text Box 259"/>
          <p:cNvSpPr txBox="1"/>
          <p:nvPr/>
        </p:nvSpPr>
        <p:spPr>
          <a:xfrm>
            <a:off x="1295400" y="3048000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开口向上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452" name="Text Box 260"/>
          <p:cNvSpPr txBox="1"/>
          <p:nvPr/>
        </p:nvSpPr>
        <p:spPr>
          <a:xfrm>
            <a:off x="1600200" y="3735388"/>
            <a:ext cx="862013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=-1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453" name="Text Box 261"/>
          <p:cNvSpPr txBox="1"/>
          <p:nvPr/>
        </p:nvSpPr>
        <p:spPr>
          <a:xfrm>
            <a:off x="1143000" y="4267200"/>
            <a:ext cx="17303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-1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448" grpId="0" animBg="1"/>
      <p:bldP spid="8449" grpId="0" animBg="1"/>
      <p:bldP spid="8451" grpId="0"/>
      <p:bldP spid="8452" grpId="0"/>
      <p:bldP spid="84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20" name="Text Box 4"/>
          <p:cNvSpPr txBox="1"/>
          <p:nvPr/>
        </p:nvSpPr>
        <p:spPr>
          <a:xfrm>
            <a:off x="838200" y="1066800"/>
            <a:ext cx="7937500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、不画图像，分别指出下列抛物线的开口方向、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对称轴和顶点坐标：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9221" name="Object 5"/>
          <p:cNvGraphicFramePr/>
          <p:nvPr/>
        </p:nvGraphicFramePr>
        <p:xfrm>
          <a:off x="1219200" y="2209800"/>
          <a:ext cx="3298825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1129665" imgH="241300" progId="Equation.3">
                  <p:embed/>
                </p:oleObj>
              </mc:Choice>
              <mc:Fallback>
                <p:oleObj name="" r:id="rId1" imgW="1129665" imgH="2413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219200" y="2209800"/>
                        <a:ext cx="3298825" cy="7032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6"/>
          <p:cNvGraphicFramePr/>
          <p:nvPr/>
        </p:nvGraphicFramePr>
        <p:xfrm>
          <a:off x="1219200" y="3581400"/>
          <a:ext cx="4116388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1294765" imgH="241300" progId="Equation.3">
                  <p:embed/>
                </p:oleObj>
              </mc:Choice>
              <mc:Fallback>
                <p:oleObj name="" r:id="rId3" imgW="1294765" imgH="2413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219200" y="3581400"/>
                        <a:ext cx="4116388" cy="7667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4" name="Picture 7" descr="6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Text Box 4"/>
          <p:cNvSpPr txBox="1"/>
          <p:nvPr/>
        </p:nvSpPr>
        <p:spPr>
          <a:xfrm>
            <a:off x="1673225" y="482600"/>
            <a:ext cx="171291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作业：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0245" name="Text Box 5"/>
          <p:cNvSpPr txBox="1"/>
          <p:nvPr/>
        </p:nvSpPr>
        <p:spPr>
          <a:xfrm>
            <a:off x="990600" y="1828800"/>
            <a:ext cx="4746625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课本　第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４页习题  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预习下一节内容．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1507" name="Picture 10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凤舞九天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凤舞九天">
      <a:majorFont>
        <a:latin typeface="Footlight MT Light"/>
        <a:ea typeface=""/>
        <a:cs typeface=""/>
        <a:font script="Jpan" typeface="ＭＳ Ｐゴシック"/>
        <a:font script="Hang" typeface="맑은 고딕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oudy Old Style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tile tx="0" ty="0" sx="50000" sy="50000" flip="x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0</TotalTime>
  <Words>1106</Words>
  <Application>WPS 演示</Application>
  <PresentationFormat>全屏显示(4:3)</PresentationFormat>
  <Paragraphs>316</Paragraphs>
  <Slides>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31" baseType="lpstr">
      <vt:lpstr>Arial</vt:lpstr>
      <vt:lpstr>宋体</vt:lpstr>
      <vt:lpstr>Wingdings</vt:lpstr>
      <vt:lpstr>Footlight MT Light</vt:lpstr>
      <vt:lpstr>华文新魏</vt:lpstr>
      <vt:lpstr>Goudy Old Style</vt:lpstr>
      <vt:lpstr>Wingdings 2</vt:lpstr>
      <vt:lpstr>Calibri</vt:lpstr>
      <vt:lpstr>华文行楷</vt:lpstr>
      <vt:lpstr>Times New Roman</vt:lpstr>
      <vt:lpstr>Verdana</vt:lpstr>
      <vt:lpstr>黑体</vt:lpstr>
      <vt:lpstr>Wingdings 2</vt:lpstr>
      <vt:lpstr>Arial</vt:lpstr>
      <vt:lpstr>微软雅黑</vt:lpstr>
      <vt:lpstr>Segoe Print</vt:lpstr>
      <vt:lpstr>Arial Unicode MS</vt:lpstr>
      <vt:lpstr>Wingdings</vt:lpstr>
      <vt:lpstr>凤舞九天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1</dc:creator>
  <dc:description>1</dc:description>
  <cp:lastModifiedBy>Administrator</cp:lastModifiedBy>
  <cp:revision>34</cp:revision>
  <dcterms:created xsi:type="dcterms:W3CDTF">2006-10-14T09:11:10Z</dcterms:created>
  <dcterms:modified xsi:type="dcterms:W3CDTF">2018-12-29T07:09:19Z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